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7" r:id="rId3"/>
    <p:sldId id="258" r:id="rId4"/>
    <p:sldId id="259" r:id="rId5"/>
    <p:sldId id="326" r:id="rId6"/>
    <p:sldId id="287" r:id="rId7"/>
    <p:sldId id="288" r:id="rId8"/>
    <p:sldId id="293" r:id="rId9"/>
    <p:sldId id="289" r:id="rId10"/>
    <p:sldId id="291" r:id="rId11"/>
    <p:sldId id="292" r:id="rId12"/>
    <p:sldId id="317" r:id="rId13"/>
    <p:sldId id="318" r:id="rId14"/>
    <p:sldId id="322" r:id="rId15"/>
    <p:sldId id="323" r:id="rId16"/>
    <p:sldId id="324" r:id="rId17"/>
    <p:sldId id="325" r:id="rId18"/>
  </p:sldIdLst>
  <p:sldSz cx="12192000" cy="6858000"/>
  <p:notesSz cx="6858000" cy="9144000"/>
  <p:embeddedFontLst>
    <p:embeddedFont>
      <p:font typeface="Arial Black" panose="020B0604020202020204" pitchFamily="34" charset="0"/>
      <p:regular r:id="rId20"/>
      <p:bold r:id="rId21"/>
    </p:embeddedFont>
    <p:embeddedFont>
      <p:font typeface="Calibri" panose="020F0502020204030204" pitchFamily="34" charset="0"/>
      <p:regular r:id="rId22"/>
      <p:bold r:id="rId23"/>
      <p:italic r:id="rId24"/>
      <p:boldItalic r:id="rId25"/>
    </p:embeddedFont>
    <p:embeddedFont>
      <p:font typeface="Century Gothic" panose="020B050202020202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4" roundtripDataSignature="AMtx7mjMx4fy+ltBi0cBgvUKIP6GPgvOQ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8FD455-896F-8D43-9A80-261BE590D6E7}" v="11" dt="2021-11-18T05:35:33.7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576"/>
    <p:restoredTop sz="96208"/>
  </p:normalViewPr>
  <p:slideViewPr>
    <p:cSldViewPr snapToGrid="0">
      <p:cViewPr varScale="1">
        <p:scale>
          <a:sx n="102" d="100"/>
          <a:sy n="102" d="100"/>
        </p:scale>
        <p:origin x="208" y="6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6"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74" Type="http://customschemas.google.com/relationships/presentationmetadata" Target="metadata"/><Relationship Id="rId79"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77"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
        <p:cNvGrpSpPr/>
        <p:nvPr/>
      </p:nvGrpSpPr>
      <p:grpSpPr>
        <a:xfrm>
          <a:off x="0" y="0"/>
          <a:ext cx="0" cy="0"/>
          <a:chOff x="0" y="0"/>
          <a:chExt cx="0" cy="0"/>
        </a:xfrm>
      </p:grpSpPr>
      <p:sp>
        <p:nvSpPr>
          <p:cNvPr id="29" name="Google Shape;2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 name="Google Shape;3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600" dirty="0"/>
          </a:p>
        </p:txBody>
      </p:sp>
      <p:sp>
        <p:nvSpPr>
          <p:cNvPr id="31" name="Google Shape;3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6" name="Google Shape;576;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0" name="Google Shape;590;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480"/>
              </a:spcBef>
              <a:spcAft>
                <a:spcPts val="0"/>
              </a:spcAft>
              <a:buNone/>
            </a:pPr>
            <a:endParaRPr sz="1600" dirty="0"/>
          </a:p>
        </p:txBody>
      </p:sp>
      <p:sp>
        <p:nvSpPr>
          <p:cNvPr id="225" name="Google Shape;22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16339954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 name="Google Shape;6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buNone/>
            </a:pPr>
            <a:endParaRPr lang="en-US" sz="1100" dirty="0"/>
          </a:p>
        </p:txBody>
      </p:sp>
      <p:sp>
        <p:nvSpPr>
          <p:cNvPr id="66" name="Google Shape;6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4037269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 name="Google Shape;6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buNone/>
            </a:pPr>
            <a:endParaRPr lang="en-US" sz="1100" dirty="0"/>
          </a:p>
        </p:txBody>
      </p:sp>
      <p:sp>
        <p:nvSpPr>
          <p:cNvPr id="66" name="Google Shape;6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2444296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 name="Google Shape;6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buNone/>
            </a:pPr>
            <a:endParaRPr lang="en-US" sz="1100" dirty="0"/>
          </a:p>
        </p:txBody>
      </p:sp>
      <p:sp>
        <p:nvSpPr>
          <p:cNvPr id="66" name="Google Shape;6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30134657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 name="Google Shape;6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buNone/>
            </a:pPr>
            <a:endParaRPr lang="en-US" sz="1100" dirty="0"/>
          </a:p>
        </p:txBody>
      </p:sp>
      <p:sp>
        <p:nvSpPr>
          <p:cNvPr id="66" name="Google Shape;6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41959733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 name="Google Shape;6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buNone/>
            </a:pPr>
            <a:endParaRPr lang="en-US" sz="1100" dirty="0"/>
          </a:p>
        </p:txBody>
      </p:sp>
      <p:sp>
        <p:nvSpPr>
          <p:cNvPr id="66" name="Google Shape;6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1402180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 name="Google Shape;3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100" b="1" i="0" u="none" strike="noStrike">
              <a:solidFill>
                <a:schemeClr val="dk1"/>
              </a:solidFill>
              <a:latin typeface="Calibri"/>
              <a:ea typeface="Calibri"/>
              <a:cs typeface="Calibri"/>
              <a:sym typeface="Calibri"/>
            </a:endParaRPr>
          </a:p>
        </p:txBody>
      </p:sp>
      <p:sp>
        <p:nvSpPr>
          <p:cNvPr id="40" name="Google Shape;4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 name="Google Shape;5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4" name="Google Shape;5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 name="Google Shape;6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100" b="1" i="0" u="none" strike="noStrike" dirty="0">
              <a:solidFill>
                <a:schemeClr val="dk1"/>
              </a:solidFill>
              <a:latin typeface="Calibri"/>
              <a:ea typeface="Calibri"/>
              <a:cs typeface="Calibri"/>
              <a:sym typeface="Calibri"/>
            </a:endParaRPr>
          </a:p>
        </p:txBody>
      </p:sp>
      <p:sp>
        <p:nvSpPr>
          <p:cNvPr id="66" name="Google Shape;6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480"/>
              </a:spcBef>
              <a:spcAft>
                <a:spcPts val="0"/>
              </a:spcAft>
              <a:buNone/>
            </a:pPr>
            <a:endParaRPr sz="1600" dirty="0"/>
          </a:p>
        </p:txBody>
      </p:sp>
      <p:sp>
        <p:nvSpPr>
          <p:cNvPr id="225" name="Google Shape;22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1413891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0" name="Google Shape;520;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5" name="Google Shape;545;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3" name="Google Shape;603;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2" name="Google Shape;552;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9_Custom Layout">
  <p:cSld name="29_Custom Layout">
    <p:spTree>
      <p:nvGrpSpPr>
        <p:cNvPr id="1" name="Shape 15"/>
        <p:cNvGrpSpPr/>
        <p:nvPr/>
      </p:nvGrpSpPr>
      <p:grpSpPr>
        <a:xfrm>
          <a:off x="0" y="0"/>
          <a:ext cx="0" cy="0"/>
          <a:chOff x="0" y="0"/>
          <a:chExt cx="0" cy="0"/>
        </a:xfrm>
      </p:grpSpPr>
      <p:sp>
        <p:nvSpPr>
          <p:cNvPr id="16" name="Google Shape;16;p57"/>
          <p:cNvSpPr>
            <a:spLocks noGrp="1"/>
          </p:cNvSpPr>
          <p:nvPr>
            <p:ph type="pic" idx="2"/>
          </p:nvPr>
        </p:nvSpPr>
        <p:spPr>
          <a:xfrm>
            <a:off x="1031966" y="2122714"/>
            <a:ext cx="2612572" cy="2612572"/>
          </a:xfrm>
          <a:prstGeom prst="rect">
            <a:avLst/>
          </a:prstGeom>
          <a:noFill/>
          <a:ln>
            <a:noFill/>
          </a:ln>
        </p:spPr>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4_Custom Layout">
  <p:cSld name="24_Custom Layout">
    <p:spTree>
      <p:nvGrpSpPr>
        <p:cNvPr id="1" name="Shape 17"/>
        <p:cNvGrpSpPr/>
        <p:nvPr/>
      </p:nvGrpSpPr>
      <p:grpSpPr>
        <a:xfrm>
          <a:off x="0" y="0"/>
          <a:ext cx="0" cy="0"/>
          <a:chOff x="0" y="0"/>
          <a:chExt cx="0" cy="0"/>
        </a:xfrm>
      </p:grpSpPr>
      <p:sp>
        <p:nvSpPr>
          <p:cNvPr id="18" name="Google Shape;18;p58"/>
          <p:cNvSpPr>
            <a:spLocks noGrp="1"/>
          </p:cNvSpPr>
          <p:nvPr>
            <p:ph type="pic" idx="2"/>
          </p:nvPr>
        </p:nvSpPr>
        <p:spPr>
          <a:xfrm>
            <a:off x="0" y="0"/>
            <a:ext cx="4049486" cy="6858000"/>
          </a:xfrm>
          <a:prstGeom prst="rect">
            <a:avLst/>
          </a:prstGeom>
          <a:noFill/>
          <a:ln>
            <a:noFill/>
          </a:ln>
        </p:spPr>
      </p:sp>
      <p:sp>
        <p:nvSpPr>
          <p:cNvPr id="19" name="Google Shape;19;p58"/>
          <p:cNvSpPr>
            <a:spLocks noGrp="1"/>
          </p:cNvSpPr>
          <p:nvPr>
            <p:ph type="pic" idx="3"/>
          </p:nvPr>
        </p:nvSpPr>
        <p:spPr>
          <a:xfrm>
            <a:off x="10100930" y="0"/>
            <a:ext cx="2091070" cy="5725886"/>
          </a:xfrm>
          <a:prstGeom prst="rect">
            <a:avLst/>
          </a:prstGeom>
          <a:noFill/>
          <a:ln>
            <a:noFill/>
          </a:ln>
        </p:spPr>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5_Custom Layout">
  <p:cSld name="25_Custom Layout">
    <p:spTree>
      <p:nvGrpSpPr>
        <p:cNvPr id="1" name="Shape 22"/>
        <p:cNvGrpSpPr/>
        <p:nvPr/>
      </p:nvGrpSpPr>
      <p:grpSpPr>
        <a:xfrm>
          <a:off x="0" y="0"/>
          <a:ext cx="0" cy="0"/>
          <a:chOff x="0" y="0"/>
          <a:chExt cx="0" cy="0"/>
        </a:xfrm>
      </p:grpSpPr>
      <p:sp>
        <p:nvSpPr>
          <p:cNvPr id="23" name="Google Shape;23;p60"/>
          <p:cNvSpPr>
            <a:spLocks noGrp="1"/>
          </p:cNvSpPr>
          <p:nvPr>
            <p:ph type="pic" idx="2"/>
          </p:nvPr>
        </p:nvSpPr>
        <p:spPr>
          <a:xfrm>
            <a:off x="8142514" y="0"/>
            <a:ext cx="4049486" cy="6858000"/>
          </a:xfrm>
          <a:prstGeom prst="rect">
            <a:avLst/>
          </a:prstGeom>
          <a:noFill/>
          <a:ln>
            <a:noFill/>
          </a:ln>
        </p:spPr>
      </p:sp>
      <p:sp>
        <p:nvSpPr>
          <p:cNvPr id="24" name="Google Shape;24;p60"/>
          <p:cNvSpPr>
            <a:spLocks noGrp="1"/>
          </p:cNvSpPr>
          <p:nvPr>
            <p:ph type="pic" idx="3"/>
          </p:nvPr>
        </p:nvSpPr>
        <p:spPr>
          <a:xfrm>
            <a:off x="0" y="0"/>
            <a:ext cx="2091070" cy="5725886"/>
          </a:xfrm>
          <a:prstGeom prst="rect">
            <a:avLst/>
          </a:prstGeom>
          <a:noFill/>
          <a:ln>
            <a:noFill/>
          </a:ln>
        </p:spPr>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0_Custom Layout">
  <p:cSld name="30_Custom Layout">
    <p:spTree>
      <p:nvGrpSpPr>
        <p:cNvPr id="1" name="Shape 25"/>
        <p:cNvGrpSpPr/>
        <p:nvPr/>
      </p:nvGrpSpPr>
      <p:grpSpPr>
        <a:xfrm>
          <a:off x="0" y="0"/>
          <a:ext cx="0" cy="0"/>
          <a:chOff x="0" y="0"/>
          <a:chExt cx="0" cy="0"/>
        </a:xfrm>
      </p:grpSpPr>
      <p:pic>
        <p:nvPicPr>
          <p:cNvPr id="26" name="Google Shape;26;p61"/>
          <p:cNvPicPr preferRelativeResize="0">
            <a:picLocks noGrp="1"/>
          </p:cNvPicPr>
          <p:nvPr>
            <p:ph type="pic" idx="2"/>
          </p:nvPr>
        </p:nvPicPr>
        <p:blipFill/>
        <p:spPr>
          <a:xfrm>
            <a:off x="4593772" y="1449977"/>
            <a:ext cx="3004457" cy="4480560"/>
          </a:xfrm>
          <a:prstGeom prst="rect">
            <a:avLst/>
          </a:prstGeom>
          <a:blipFill rotWithShape="1">
            <a:blip r:embed="rId2">
              <a:alphaModFix/>
            </a:blip>
            <a:stretch>
              <a:fillRect/>
            </a:stretch>
          </a:blipFill>
          <a:ln>
            <a:noFill/>
          </a:ln>
        </p:spPr>
      </p:pic>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27"/>
        <p:cNvGrpSpPr/>
        <p:nvPr/>
      </p:nvGrpSpPr>
      <p:grpSpPr>
        <a:xfrm>
          <a:off x="0" y="0"/>
          <a:ext cx="0" cy="0"/>
          <a:chOff x="0" y="0"/>
          <a:chExt cx="0" cy="0"/>
        </a:xfrm>
      </p:grpSpPr>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Layout" type="obj">
  <p:cSld name="Content Layout">
    <p:spTree>
      <p:nvGrpSpPr>
        <p:cNvPr id="1" name="Shape 25"/>
        <p:cNvGrpSpPr/>
        <p:nvPr/>
      </p:nvGrpSpPr>
      <p:grpSpPr>
        <a:xfrm>
          <a:off x="0" y="0"/>
          <a:ext cx="0" cy="0"/>
          <a:chOff x="0" y="0"/>
          <a:chExt cx="0" cy="0"/>
        </a:xfrm>
      </p:grpSpPr>
      <p:sp>
        <p:nvSpPr>
          <p:cNvPr id="26" name="Google Shape;26;p86"/>
          <p:cNvSpPr txBox="1">
            <a:spLocks noGrp="1"/>
          </p:cNvSpPr>
          <p:nvPr>
            <p:ph type="title"/>
          </p:nvPr>
        </p:nvSpPr>
        <p:spPr>
          <a:xfrm>
            <a:off x="249306" y="380022"/>
            <a:ext cx="7039517" cy="649224"/>
          </a:xfrm>
          <a:prstGeom prst="rect">
            <a:avLst/>
          </a:prstGeom>
          <a:noFill/>
          <a:ln w="76200" cap="flat" cmpd="sng">
            <a:noFill/>
            <a:prstDash val="solid"/>
            <a:round/>
            <a:headEnd type="none" w="sm" len="sm"/>
            <a:tailEnd type="none" w="sm" len="sm"/>
          </a:ln>
        </p:spPr>
        <p:txBody>
          <a:bodyPr spcFirstLastPara="1" wrap="square" lIns="0" tIns="0" rIns="0" bIns="91425" anchor="t" anchorCtr="0">
            <a:spAutoFit/>
          </a:bodyPr>
          <a:lstStyle>
            <a:lvl1pPr lvl="0" algn="l">
              <a:lnSpc>
                <a:spcPct val="90000"/>
              </a:lnSpc>
              <a:spcBef>
                <a:spcPts val="0"/>
              </a:spcBef>
              <a:spcAft>
                <a:spcPts val="0"/>
              </a:spcAft>
              <a:buClr>
                <a:schemeClr val="accent1"/>
              </a:buClr>
              <a:buSzPts val="4000"/>
              <a:buFont typeface="Arial"/>
              <a:buNone/>
              <a:defRPr sz="4000" b="1"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7" name="Google Shape;27;p86"/>
          <p:cNvSpPr txBox="1">
            <a:spLocks noGrp="1"/>
          </p:cNvSpPr>
          <p:nvPr>
            <p:ph type="body" idx="1"/>
          </p:nvPr>
        </p:nvSpPr>
        <p:spPr>
          <a:xfrm>
            <a:off x="249307" y="1380790"/>
            <a:ext cx="11719890" cy="479617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b="0" i="0">
                <a:latin typeface="Arial"/>
                <a:ea typeface="Arial"/>
                <a:cs typeface="Arial"/>
                <a:sym typeface="Arial"/>
              </a:defRPr>
            </a:lvl1pPr>
            <a:lvl2pPr marL="914400" lvl="1" indent="-381000" algn="l">
              <a:lnSpc>
                <a:spcPct val="90000"/>
              </a:lnSpc>
              <a:spcBef>
                <a:spcPts val="500"/>
              </a:spcBef>
              <a:spcAft>
                <a:spcPts val="0"/>
              </a:spcAft>
              <a:buSzPts val="2400"/>
              <a:buChar char="-"/>
              <a:defRPr b="0" i="0">
                <a:latin typeface="Arial"/>
                <a:ea typeface="Arial"/>
                <a:cs typeface="Arial"/>
                <a:sym typeface="Arial"/>
              </a:defRPr>
            </a:lvl2pPr>
            <a:lvl3pPr marL="1371600" lvl="2" indent="-355600" algn="l">
              <a:lnSpc>
                <a:spcPct val="90000"/>
              </a:lnSpc>
              <a:spcBef>
                <a:spcPts val="500"/>
              </a:spcBef>
              <a:spcAft>
                <a:spcPts val="0"/>
              </a:spcAft>
              <a:buSzPts val="2000"/>
              <a:buChar char="•"/>
              <a:defRPr b="0" i="0">
                <a:latin typeface="Arial"/>
                <a:ea typeface="Arial"/>
                <a:cs typeface="Arial"/>
                <a:sym typeface="Arial"/>
              </a:defRPr>
            </a:lvl3pPr>
            <a:lvl4pPr marL="1828800" lvl="3" indent="-342900" algn="l">
              <a:lnSpc>
                <a:spcPct val="90000"/>
              </a:lnSpc>
              <a:spcBef>
                <a:spcPts val="500"/>
              </a:spcBef>
              <a:spcAft>
                <a:spcPts val="0"/>
              </a:spcAft>
              <a:buSzPts val="1800"/>
              <a:buChar char="•"/>
              <a:defRPr b="0" i="0">
                <a:latin typeface="Arial"/>
                <a:ea typeface="Arial"/>
                <a:cs typeface="Arial"/>
                <a:sym typeface="Arial"/>
              </a:defRPr>
            </a:lvl4pPr>
            <a:lvl5pPr marL="2286000" lvl="4" indent="-342900" algn="l">
              <a:lnSpc>
                <a:spcPct val="90000"/>
              </a:lnSpc>
              <a:spcBef>
                <a:spcPts val="500"/>
              </a:spcBef>
              <a:spcAft>
                <a:spcPts val="0"/>
              </a:spcAft>
              <a:buSzPts val="1800"/>
              <a:buChar char="•"/>
              <a:defRPr b="0" i="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8" name="Google Shape;28;p86"/>
          <p:cNvGrpSpPr/>
          <p:nvPr/>
        </p:nvGrpSpPr>
        <p:grpSpPr>
          <a:xfrm>
            <a:off x="-191856" y="6095983"/>
            <a:ext cx="12010280" cy="637252"/>
            <a:chOff x="-191856" y="6095983"/>
            <a:chExt cx="12010280" cy="637252"/>
          </a:xfrm>
        </p:grpSpPr>
        <p:sp>
          <p:nvSpPr>
            <p:cNvPr id="29" name="Google Shape;29;p86"/>
            <p:cNvSpPr/>
            <p:nvPr/>
          </p:nvSpPr>
          <p:spPr>
            <a:xfrm>
              <a:off x="-191856" y="6216848"/>
              <a:ext cx="11102385" cy="419907"/>
            </a:xfrm>
            <a:prstGeom prst="parallelogram">
              <a:avLst>
                <a:gd name="adj" fmla="val 25000"/>
              </a:avLst>
            </a:prstGeom>
            <a:solidFill>
              <a:schemeClr val="dk1">
                <a:alpha val="70588"/>
              </a:schemeClr>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Arial"/>
                <a:ea typeface="Arial"/>
                <a:cs typeface="Arial"/>
                <a:sym typeface="Arial"/>
              </a:endParaRPr>
            </a:p>
          </p:txBody>
        </p:sp>
        <p:pic>
          <p:nvPicPr>
            <p:cNvPr id="30" name="Google Shape;30;p86"/>
            <p:cNvPicPr preferRelativeResize="0"/>
            <p:nvPr/>
          </p:nvPicPr>
          <p:blipFill rotWithShape="1">
            <a:blip r:embed="rId2">
              <a:alphaModFix/>
            </a:blip>
            <a:srcRect/>
            <a:stretch/>
          </p:blipFill>
          <p:spPr>
            <a:xfrm>
              <a:off x="11181172" y="6095983"/>
              <a:ext cx="637252" cy="637252"/>
            </a:xfrm>
            <a:prstGeom prst="rect">
              <a:avLst/>
            </a:prstGeom>
            <a:noFill/>
            <a:ln>
              <a:noFill/>
            </a:ln>
          </p:spPr>
        </p:pic>
      </p:grpSp>
      <p:sp>
        <p:nvSpPr>
          <p:cNvPr id="31" name="Google Shape;31;p86"/>
          <p:cNvSpPr txBox="1"/>
          <p:nvPr/>
        </p:nvSpPr>
        <p:spPr>
          <a:xfrm>
            <a:off x="249306" y="6261197"/>
            <a:ext cx="505393" cy="341715"/>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lt1"/>
                </a:solidFill>
                <a:latin typeface="Arial"/>
                <a:ea typeface="Arial"/>
                <a:cs typeface="Arial"/>
                <a:sym typeface="Arial"/>
              </a:rPr>
              <a:t>‹#›</a:t>
            </a:fld>
            <a:endParaRPr sz="13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6717530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pic>
        <p:nvPicPr>
          <p:cNvPr id="33" name="Google Shape;33;p1"/>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4" name="Google Shape;34;p1"/>
          <p:cNvSpPr txBox="1"/>
          <p:nvPr/>
        </p:nvSpPr>
        <p:spPr>
          <a:xfrm>
            <a:off x="150768" y="4115046"/>
            <a:ext cx="11842230" cy="109256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3000" b="1" dirty="0">
                <a:solidFill>
                  <a:schemeClr val="dk1"/>
                </a:solidFill>
              </a:rPr>
              <a:t>Plan on Demand</a:t>
            </a:r>
            <a:endParaRPr dirty="0"/>
          </a:p>
          <a:p>
            <a:pPr marL="0" marR="0" lvl="0" indent="0" algn="ctr" rtl="0">
              <a:lnSpc>
                <a:spcPct val="120000"/>
              </a:lnSpc>
              <a:spcBef>
                <a:spcPts val="600"/>
              </a:spcBef>
              <a:spcAft>
                <a:spcPts val="0"/>
              </a:spcAft>
              <a:buNone/>
            </a:pPr>
            <a:endParaRPr sz="2000" b="0" i="1" u="none" strike="noStrike" cap="none" dirty="0">
              <a:solidFill>
                <a:schemeClr val="dk1"/>
              </a:solidFill>
              <a:latin typeface="Arial"/>
              <a:ea typeface="Arial"/>
              <a:cs typeface="Arial"/>
              <a:sym typeface="Arial"/>
            </a:endParaRPr>
          </a:p>
        </p:txBody>
      </p:sp>
      <p:pic>
        <p:nvPicPr>
          <p:cNvPr id="35" name="Google Shape;35;p1"/>
          <p:cNvPicPr preferRelativeResize="0"/>
          <p:nvPr/>
        </p:nvPicPr>
        <p:blipFill rotWithShape="1">
          <a:blip r:embed="rId4">
            <a:alphaModFix/>
          </a:blip>
          <a:srcRect/>
          <a:stretch/>
        </p:blipFill>
        <p:spPr>
          <a:xfrm>
            <a:off x="2520099" y="1924247"/>
            <a:ext cx="7151802" cy="1699232"/>
          </a:xfrm>
          <a:prstGeom prst="rect">
            <a:avLst/>
          </a:prstGeom>
          <a:noFill/>
          <a:ln>
            <a:noFill/>
          </a:ln>
        </p:spPr>
      </p:pic>
      <p:pic>
        <p:nvPicPr>
          <p:cNvPr id="36" name="Google Shape;36;p1"/>
          <p:cNvPicPr preferRelativeResize="0"/>
          <p:nvPr/>
        </p:nvPicPr>
        <p:blipFill rotWithShape="1">
          <a:blip r:embed="rId5">
            <a:alphaModFix/>
          </a:blip>
          <a:srcRect/>
          <a:stretch/>
        </p:blipFill>
        <p:spPr>
          <a:xfrm>
            <a:off x="3682274" y="2258185"/>
            <a:ext cx="4827452" cy="1031357"/>
          </a:xfrm>
          <a:prstGeom prst="rect">
            <a:avLst/>
          </a:prstGeom>
          <a:noFill/>
          <a:ln>
            <a:noFill/>
          </a:ln>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pic>
        <p:nvPicPr>
          <p:cNvPr id="4" name="Picture 3">
            <a:extLst>
              <a:ext uri="{FF2B5EF4-FFF2-40B4-BE49-F238E27FC236}">
                <a16:creationId xmlns:a16="http://schemas.microsoft.com/office/drawing/2014/main" id="{BEB5F6A3-1681-0CBA-B253-4CBD37FB5978}"/>
              </a:ext>
            </a:extLst>
          </p:cNvPr>
          <p:cNvPicPr>
            <a:picLocks noChangeAspect="1"/>
          </p:cNvPicPr>
          <p:nvPr/>
        </p:nvPicPr>
        <p:blipFill>
          <a:blip r:embed="rId3"/>
          <a:stretch>
            <a:fillRect/>
          </a:stretch>
        </p:blipFill>
        <p:spPr>
          <a:xfrm>
            <a:off x="3920874" y="0"/>
            <a:ext cx="8271126" cy="6176964"/>
          </a:xfrm>
          <a:prstGeom prst="rect">
            <a:avLst/>
          </a:prstGeom>
        </p:spPr>
      </p:pic>
      <p:sp>
        <p:nvSpPr>
          <p:cNvPr id="579" name="Google Shape;579;p32"/>
          <p:cNvSpPr txBox="1">
            <a:spLocks noGrp="1"/>
          </p:cNvSpPr>
          <p:nvPr>
            <p:ph type="body" idx="4294967295"/>
          </p:nvPr>
        </p:nvSpPr>
        <p:spPr>
          <a:xfrm>
            <a:off x="249306" y="2201185"/>
            <a:ext cx="3445872" cy="366780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200"/>
              <a:buNone/>
            </a:pPr>
            <a:r>
              <a:rPr lang="en-US" sz="2200" b="1" dirty="0"/>
              <a:t>The MTD data is used to provide both Updated and Trend numbers.</a:t>
            </a:r>
            <a:endParaRPr b="1" dirty="0"/>
          </a:p>
          <a:p>
            <a:pPr marL="0" lvl="0" indent="0" algn="l" rtl="0">
              <a:lnSpc>
                <a:spcPct val="90000"/>
              </a:lnSpc>
              <a:spcBef>
                <a:spcPts val="1000"/>
              </a:spcBef>
              <a:spcAft>
                <a:spcPts val="0"/>
              </a:spcAft>
              <a:buSzPts val="2200"/>
              <a:buNone/>
            </a:pPr>
            <a:r>
              <a:rPr lang="en-US" sz="2200" b="1" dirty="0"/>
              <a:t>Sales Trend assumes the month to date sales rate will be maintained for the entire month. Updated sales recalculates from the MTD status while Plan stays the target.  </a:t>
            </a:r>
            <a:endParaRPr b="1" dirty="0"/>
          </a:p>
          <a:p>
            <a:pPr marL="0" lvl="0" indent="0" algn="l" rtl="0">
              <a:lnSpc>
                <a:spcPct val="90000"/>
              </a:lnSpc>
              <a:spcBef>
                <a:spcPts val="1000"/>
              </a:spcBef>
              <a:spcAft>
                <a:spcPts val="0"/>
              </a:spcAft>
              <a:buSzPts val="2200"/>
              <a:buNone/>
            </a:pPr>
            <a:endParaRPr sz="2200" dirty="0"/>
          </a:p>
          <a:p>
            <a:pPr marL="0" lvl="0" indent="0" algn="l" rtl="0">
              <a:lnSpc>
                <a:spcPct val="90000"/>
              </a:lnSpc>
              <a:spcBef>
                <a:spcPts val="1000"/>
              </a:spcBef>
              <a:spcAft>
                <a:spcPts val="0"/>
              </a:spcAft>
              <a:buSzPts val="2200"/>
              <a:buNone/>
            </a:pPr>
            <a:endParaRPr sz="2200" dirty="0"/>
          </a:p>
        </p:txBody>
      </p:sp>
      <p:sp>
        <p:nvSpPr>
          <p:cNvPr id="580" name="Google Shape;580;p32"/>
          <p:cNvSpPr/>
          <p:nvPr/>
        </p:nvSpPr>
        <p:spPr>
          <a:xfrm>
            <a:off x="7707961" y="232134"/>
            <a:ext cx="2133600" cy="443346"/>
          </a:xfrm>
          <a:prstGeom prst="wedgeRectCallout">
            <a:avLst>
              <a:gd name="adj1" fmla="val -64951"/>
              <a:gd name="adj2" fmla="val -19393"/>
            </a:avLst>
          </a:prstGeom>
          <a:solidFill>
            <a:srgbClr val="008000"/>
          </a:solidFill>
          <a:ln w="12700" cap="flat" cmpd="sng">
            <a:solidFill>
              <a:schemeClr val="lt1"/>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Trend sales</a:t>
            </a:r>
            <a:endParaRPr sz="1400" b="0" i="0" u="none" strike="noStrike" cap="none">
              <a:solidFill>
                <a:srgbClr val="000000"/>
              </a:solidFill>
              <a:latin typeface="Arial"/>
              <a:ea typeface="Arial"/>
              <a:cs typeface="Arial"/>
              <a:sym typeface="Arial"/>
            </a:endParaRPr>
          </a:p>
        </p:txBody>
      </p:sp>
      <p:sp>
        <p:nvSpPr>
          <p:cNvPr id="581" name="Google Shape;581;p32"/>
          <p:cNvSpPr/>
          <p:nvPr/>
        </p:nvSpPr>
        <p:spPr>
          <a:xfrm>
            <a:off x="7755521" y="806662"/>
            <a:ext cx="2133600" cy="443346"/>
          </a:xfrm>
          <a:prstGeom prst="wedgeRectCallout">
            <a:avLst>
              <a:gd name="adj1" fmla="val -64320"/>
              <a:gd name="adj2" fmla="val -1195"/>
            </a:avLst>
          </a:prstGeom>
          <a:solidFill>
            <a:srgbClr val="C00000"/>
          </a:solidFill>
          <a:ln w="12700" cap="flat" cmpd="sng">
            <a:solidFill>
              <a:schemeClr val="lt1"/>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Trend MDs</a:t>
            </a:r>
            <a:endParaRPr sz="1400" b="0" i="0" u="none" strike="noStrike" cap="none">
              <a:solidFill>
                <a:srgbClr val="000000"/>
              </a:solidFill>
              <a:latin typeface="Arial"/>
              <a:ea typeface="Arial"/>
              <a:cs typeface="Arial"/>
              <a:sym typeface="Arial"/>
            </a:endParaRPr>
          </a:p>
        </p:txBody>
      </p:sp>
      <p:sp>
        <p:nvSpPr>
          <p:cNvPr id="582" name="Google Shape;582;p32"/>
          <p:cNvSpPr/>
          <p:nvPr/>
        </p:nvSpPr>
        <p:spPr>
          <a:xfrm>
            <a:off x="7656656" y="1503570"/>
            <a:ext cx="2612446" cy="443346"/>
          </a:xfrm>
          <a:prstGeom prst="wedgeRectCallout">
            <a:avLst>
              <a:gd name="adj1" fmla="val -56349"/>
              <a:gd name="adj2" fmla="val -7261"/>
            </a:avLst>
          </a:prstGeom>
          <a:solidFill>
            <a:srgbClr val="C6A934"/>
          </a:solidFill>
          <a:ln w="12700" cap="flat" cmpd="sng">
            <a:solidFill>
              <a:schemeClr val="lt1"/>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Trend Inventory</a:t>
            </a:r>
            <a:endParaRPr sz="1400" b="0" i="0" u="none" strike="noStrike" cap="none">
              <a:solidFill>
                <a:srgbClr val="000000"/>
              </a:solidFill>
              <a:latin typeface="Arial"/>
              <a:ea typeface="Arial"/>
              <a:cs typeface="Arial"/>
              <a:sym typeface="Arial"/>
            </a:endParaRPr>
          </a:p>
        </p:txBody>
      </p:sp>
      <p:sp>
        <p:nvSpPr>
          <p:cNvPr id="583" name="Google Shape;583;p32"/>
          <p:cNvSpPr/>
          <p:nvPr/>
        </p:nvSpPr>
        <p:spPr>
          <a:xfrm>
            <a:off x="7225305" y="2815287"/>
            <a:ext cx="1662264" cy="443346"/>
          </a:xfrm>
          <a:prstGeom prst="wedgeRectCallout">
            <a:avLst>
              <a:gd name="adj1" fmla="val -58045"/>
              <a:gd name="adj2" fmla="val 183823"/>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Trend Inflow</a:t>
            </a:r>
            <a:endParaRPr sz="1400" b="0" i="0" u="none" strike="noStrike" cap="none">
              <a:solidFill>
                <a:srgbClr val="000000"/>
              </a:solidFill>
              <a:latin typeface="Arial"/>
              <a:ea typeface="Arial"/>
              <a:cs typeface="Arial"/>
              <a:sym typeface="Arial"/>
            </a:endParaRPr>
          </a:p>
        </p:txBody>
      </p:sp>
      <p:sp>
        <p:nvSpPr>
          <p:cNvPr id="584" name="Google Shape;584;p32"/>
          <p:cNvSpPr/>
          <p:nvPr/>
        </p:nvSpPr>
        <p:spPr>
          <a:xfrm>
            <a:off x="7811066" y="3396921"/>
            <a:ext cx="1927389" cy="443346"/>
          </a:xfrm>
          <a:prstGeom prst="wedgeRectCallout">
            <a:avLst>
              <a:gd name="adj1" fmla="val -88508"/>
              <a:gd name="adj2" fmla="val 123162"/>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Trend OTB</a:t>
            </a:r>
            <a:endParaRPr sz="1400" b="0" i="0" u="none" strike="noStrike" cap="none">
              <a:solidFill>
                <a:srgbClr val="000000"/>
              </a:solidFill>
              <a:latin typeface="Arial"/>
              <a:ea typeface="Arial"/>
              <a:cs typeface="Arial"/>
              <a:sym typeface="Arial"/>
            </a:endParaRPr>
          </a:p>
        </p:txBody>
      </p:sp>
      <p:sp>
        <p:nvSpPr>
          <p:cNvPr id="585" name="Google Shape;585;p32"/>
          <p:cNvSpPr/>
          <p:nvPr/>
        </p:nvSpPr>
        <p:spPr>
          <a:xfrm>
            <a:off x="7333401" y="4682012"/>
            <a:ext cx="1789836" cy="443346"/>
          </a:xfrm>
          <a:prstGeom prst="wedgeRectCallout">
            <a:avLst>
              <a:gd name="adj1" fmla="val -64408"/>
              <a:gd name="adj2" fmla="val -34559"/>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Updated OTB</a:t>
            </a:r>
            <a:endParaRPr sz="1400" b="0" i="0" u="none" strike="noStrike" cap="none">
              <a:solidFill>
                <a:srgbClr val="000000"/>
              </a:solidFill>
              <a:latin typeface="Arial"/>
              <a:ea typeface="Arial"/>
              <a:cs typeface="Arial"/>
              <a:sym typeface="Arial"/>
            </a:endParaRPr>
          </a:p>
        </p:txBody>
      </p:sp>
      <p:sp>
        <p:nvSpPr>
          <p:cNvPr id="586" name="Google Shape;586;p32"/>
          <p:cNvSpPr/>
          <p:nvPr/>
        </p:nvSpPr>
        <p:spPr>
          <a:xfrm>
            <a:off x="8056437" y="3993435"/>
            <a:ext cx="2133600" cy="443346"/>
          </a:xfrm>
          <a:prstGeom prst="wedgeRectCallout">
            <a:avLst>
              <a:gd name="adj1" fmla="val -93942"/>
              <a:gd name="adj2" fmla="val 50368"/>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Updated Inflow</a:t>
            </a:r>
            <a:endParaRPr sz="1400" b="0" i="0" u="none" strike="noStrike" cap="none">
              <a:solidFill>
                <a:srgbClr val="000000"/>
              </a:solidFill>
              <a:latin typeface="Arial"/>
              <a:ea typeface="Arial"/>
              <a:cs typeface="Arial"/>
              <a:sym typeface="Arial"/>
            </a:endParaRPr>
          </a:p>
        </p:txBody>
      </p:sp>
      <p:sp>
        <p:nvSpPr>
          <p:cNvPr id="7" name="Google Shape;93;p5">
            <a:extLst>
              <a:ext uri="{FF2B5EF4-FFF2-40B4-BE49-F238E27FC236}">
                <a16:creationId xmlns:a16="http://schemas.microsoft.com/office/drawing/2014/main" id="{B75E34F7-5D67-7216-A923-8CF0A6D9923D}"/>
              </a:ext>
            </a:extLst>
          </p:cNvPr>
          <p:cNvSpPr txBox="1"/>
          <p:nvPr/>
        </p:nvSpPr>
        <p:spPr>
          <a:xfrm>
            <a:off x="1" y="508454"/>
            <a:ext cx="4051550" cy="16927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chemeClr val="accent1"/>
                </a:solidFill>
                <a:latin typeface="Arial"/>
                <a:ea typeface="Arial"/>
                <a:cs typeface="Arial"/>
                <a:sym typeface="Arial"/>
              </a:rPr>
              <a:t>Plan on Demand</a:t>
            </a:r>
          </a:p>
          <a:p>
            <a:pPr marL="0" marR="0" lvl="0" indent="0" algn="l" rtl="0">
              <a:spcBef>
                <a:spcPts val="0"/>
              </a:spcBef>
              <a:spcAft>
                <a:spcPts val="0"/>
              </a:spcAft>
              <a:buNone/>
            </a:pPr>
            <a:endParaRPr sz="2400" dirty="0">
              <a:solidFill>
                <a:schemeClr val="dk2"/>
              </a:solidFill>
              <a:latin typeface="Arial Black"/>
              <a:ea typeface="Arial Black"/>
              <a:cs typeface="Arial Black"/>
              <a:sym typeface="Arial Black"/>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pic>
        <p:nvPicPr>
          <p:cNvPr id="4" name="Picture 3">
            <a:extLst>
              <a:ext uri="{FF2B5EF4-FFF2-40B4-BE49-F238E27FC236}">
                <a16:creationId xmlns:a16="http://schemas.microsoft.com/office/drawing/2014/main" id="{9F6B0117-0A96-9944-0D82-5E88A33BA981}"/>
              </a:ext>
            </a:extLst>
          </p:cNvPr>
          <p:cNvPicPr>
            <a:picLocks noChangeAspect="1"/>
          </p:cNvPicPr>
          <p:nvPr/>
        </p:nvPicPr>
        <p:blipFill>
          <a:blip r:embed="rId3"/>
          <a:stretch>
            <a:fillRect/>
          </a:stretch>
        </p:blipFill>
        <p:spPr>
          <a:xfrm>
            <a:off x="3707704" y="-18857"/>
            <a:ext cx="8429068" cy="6294917"/>
          </a:xfrm>
          <a:prstGeom prst="rect">
            <a:avLst/>
          </a:prstGeom>
        </p:spPr>
      </p:pic>
      <p:sp>
        <p:nvSpPr>
          <p:cNvPr id="593" name="Google Shape;593;p33"/>
          <p:cNvSpPr/>
          <p:nvPr/>
        </p:nvSpPr>
        <p:spPr>
          <a:xfrm>
            <a:off x="7702666" y="355672"/>
            <a:ext cx="3873840" cy="480560"/>
          </a:xfrm>
          <a:prstGeom prst="wedgeRectCallout">
            <a:avLst>
              <a:gd name="adj1" fmla="val -58009"/>
              <a:gd name="adj2" fmla="val -47375"/>
            </a:avLst>
          </a:prstGeom>
          <a:solidFill>
            <a:srgbClr val="008000"/>
          </a:solidFill>
          <a:ln w="12700" cap="flat" cmpd="sng">
            <a:solidFill>
              <a:schemeClr val="lt1"/>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Trend sales based on MTD sales</a:t>
            </a:r>
            <a:endParaRPr sz="1400" b="0" i="0" u="none" strike="noStrike" cap="none">
              <a:solidFill>
                <a:srgbClr val="000000"/>
              </a:solidFill>
              <a:latin typeface="Arial"/>
              <a:ea typeface="Arial"/>
              <a:cs typeface="Arial"/>
              <a:sym typeface="Arial"/>
            </a:endParaRPr>
          </a:p>
        </p:txBody>
      </p:sp>
      <p:sp>
        <p:nvSpPr>
          <p:cNvPr id="594" name="Google Shape;594;p33"/>
          <p:cNvSpPr/>
          <p:nvPr/>
        </p:nvSpPr>
        <p:spPr>
          <a:xfrm>
            <a:off x="7702666" y="931484"/>
            <a:ext cx="3873840" cy="443346"/>
          </a:xfrm>
          <a:prstGeom prst="wedgeRectCallout">
            <a:avLst>
              <a:gd name="adj1" fmla="val -58419"/>
              <a:gd name="adj2" fmla="val -31526"/>
            </a:avLst>
          </a:prstGeom>
          <a:solidFill>
            <a:srgbClr val="C00000"/>
          </a:solidFill>
          <a:ln w="12700" cap="flat" cmpd="sng">
            <a:solidFill>
              <a:schemeClr val="lt1"/>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lt1"/>
                </a:solidFill>
                <a:latin typeface="Arial"/>
                <a:ea typeface="Arial"/>
                <a:cs typeface="Arial"/>
                <a:sym typeface="Arial"/>
              </a:rPr>
              <a:t>Trend MDs based on MTD MDs</a:t>
            </a:r>
            <a:endParaRPr sz="1400" b="0" i="0" u="none" strike="noStrike" cap="none" dirty="0">
              <a:solidFill>
                <a:srgbClr val="000000"/>
              </a:solidFill>
              <a:latin typeface="Arial"/>
              <a:ea typeface="Arial"/>
              <a:cs typeface="Arial"/>
              <a:sym typeface="Arial"/>
            </a:endParaRPr>
          </a:p>
        </p:txBody>
      </p:sp>
      <p:sp>
        <p:nvSpPr>
          <p:cNvPr id="595" name="Google Shape;595;p33"/>
          <p:cNvSpPr/>
          <p:nvPr/>
        </p:nvSpPr>
        <p:spPr>
          <a:xfrm>
            <a:off x="7729699" y="1419532"/>
            <a:ext cx="4407073" cy="1022706"/>
          </a:xfrm>
          <a:prstGeom prst="wedgeRectCallout">
            <a:avLst>
              <a:gd name="adj1" fmla="val -62411"/>
              <a:gd name="adj2" fmla="val -20045"/>
            </a:avLst>
          </a:prstGeom>
          <a:solidFill>
            <a:srgbClr val="C6A934"/>
          </a:solidFill>
          <a:ln w="12700" cap="flat" cmpd="sng">
            <a:solidFill>
              <a:schemeClr val="lt1"/>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lt1"/>
                </a:solidFill>
                <a:latin typeface="Arial"/>
                <a:ea typeface="Arial"/>
                <a:cs typeface="Arial"/>
                <a:sym typeface="Arial"/>
              </a:rPr>
              <a:t>Trend Inventory based on actual inventory, trend sales &amp; MDs, on order and Inventory Plan for next month</a:t>
            </a:r>
            <a:endParaRPr sz="1400" b="0" i="0" u="none" strike="noStrike" cap="none" dirty="0">
              <a:solidFill>
                <a:srgbClr val="000000"/>
              </a:solidFill>
              <a:latin typeface="Arial"/>
              <a:ea typeface="Arial"/>
              <a:cs typeface="Arial"/>
              <a:sym typeface="Arial"/>
            </a:endParaRPr>
          </a:p>
        </p:txBody>
      </p:sp>
      <p:sp>
        <p:nvSpPr>
          <p:cNvPr id="596" name="Google Shape;596;p33"/>
          <p:cNvSpPr/>
          <p:nvPr/>
        </p:nvSpPr>
        <p:spPr>
          <a:xfrm>
            <a:off x="7106621" y="2813219"/>
            <a:ext cx="3677788" cy="710434"/>
          </a:xfrm>
          <a:prstGeom prst="wedgeRectCallout">
            <a:avLst>
              <a:gd name="adj1" fmla="val -53946"/>
              <a:gd name="adj2" fmla="val 107208"/>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182875" tIns="182875" rIns="182875" bIns="182875" anchor="ctr" anchorCtr="0">
            <a:noAutofit/>
          </a:bodyPr>
          <a:lstStyle/>
          <a:p>
            <a:pPr lvl="0" algn="ctr">
              <a:buSzPts val="1800"/>
            </a:pPr>
            <a:r>
              <a:rPr lang="en-US" sz="1800" b="0" i="0" u="none" strike="noStrike" cap="none" dirty="0">
                <a:solidFill>
                  <a:schemeClr val="lt1"/>
                </a:solidFill>
                <a:latin typeface="Arial"/>
                <a:ea typeface="Arial"/>
                <a:cs typeface="Arial"/>
                <a:sym typeface="Arial"/>
              </a:rPr>
              <a:t>Trend Inflow to support </a:t>
            </a:r>
            <a:r>
              <a:rPr lang="en-US" sz="1800" dirty="0">
                <a:solidFill>
                  <a:schemeClr val="lt1"/>
                </a:solidFill>
              </a:rPr>
              <a:t>sales </a:t>
            </a:r>
            <a:r>
              <a:rPr lang="en-US" sz="1800" b="0" i="0" u="none" strike="noStrike" cap="none" dirty="0">
                <a:solidFill>
                  <a:schemeClr val="lt1"/>
                </a:solidFill>
                <a:latin typeface="Arial"/>
                <a:ea typeface="Arial"/>
                <a:cs typeface="Arial"/>
                <a:sym typeface="Arial"/>
              </a:rPr>
              <a:t>and inventory trends</a:t>
            </a:r>
            <a:endParaRPr sz="1800" b="0" i="0" u="none" strike="noStrike" cap="none" dirty="0">
              <a:solidFill>
                <a:srgbClr val="000000"/>
              </a:solidFill>
              <a:latin typeface="Arial"/>
              <a:ea typeface="Arial"/>
              <a:cs typeface="Arial"/>
              <a:sym typeface="Arial"/>
            </a:endParaRPr>
          </a:p>
        </p:txBody>
      </p:sp>
      <p:sp>
        <p:nvSpPr>
          <p:cNvPr id="597" name="Google Shape;597;p33"/>
          <p:cNvSpPr/>
          <p:nvPr/>
        </p:nvSpPr>
        <p:spPr>
          <a:xfrm>
            <a:off x="7729699" y="3652951"/>
            <a:ext cx="3677788" cy="782772"/>
          </a:xfrm>
          <a:prstGeom prst="wedgeRectCallout">
            <a:avLst>
              <a:gd name="adj1" fmla="val -72055"/>
              <a:gd name="adj2" fmla="val 35550"/>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Trend OTB required to support sales and inventory trends</a:t>
            </a:r>
            <a:endParaRPr sz="1400" b="0" i="0" u="none" strike="noStrike" cap="none">
              <a:solidFill>
                <a:srgbClr val="000000"/>
              </a:solidFill>
              <a:latin typeface="Arial"/>
              <a:ea typeface="Arial"/>
              <a:cs typeface="Arial"/>
              <a:sym typeface="Arial"/>
            </a:endParaRPr>
          </a:p>
        </p:txBody>
      </p:sp>
      <p:sp>
        <p:nvSpPr>
          <p:cNvPr id="598" name="Google Shape;598;p33"/>
          <p:cNvSpPr/>
          <p:nvPr/>
        </p:nvSpPr>
        <p:spPr>
          <a:xfrm>
            <a:off x="7729699" y="4630451"/>
            <a:ext cx="4000002" cy="751607"/>
          </a:xfrm>
          <a:prstGeom prst="wedgeRectCallout">
            <a:avLst>
              <a:gd name="adj1" fmla="val -68442"/>
              <a:gd name="adj2" fmla="val -5933"/>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Updated OTB is new OTB based on MTD status to meet Plan</a:t>
            </a:r>
            <a:endParaRPr sz="1400" b="0" i="0" u="none" strike="noStrike" cap="none">
              <a:solidFill>
                <a:srgbClr val="000000"/>
              </a:solidFill>
              <a:latin typeface="Arial"/>
              <a:ea typeface="Arial"/>
              <a:cs typeface="Arial"/>
              <a:sym typeface="Arial"/>
            </a:endParaRPr>
          </a:p>
        </p:txBody>
      </p:sp>
      <p:sp>
        <p:nvSpPr>
          <p:cNvPr id="599" name="Google Shape;599;p33"/>
          <p:cNvSpPr/>
          <p:nvPr/>
        </p:nvSpPr>
        <p:spPr>
          <a:xfrm>
            <a:off x="2440669" y="2917181"/>
            <a:ext cx="2219961" cy="1382699"/>
          </a:xfrm>
          <a:prstGeom prst="wedgeRectCallout">
            <a:avLst>
              <a:gd name="adj1" fmla="val 136236"/>
              <a:gd name="adj2" fmla="val 68846"/>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Updated Inflow is new inflow based on MTD status to meet Plan </a:t>
            </a:r>
            <a:endParaRPr sz="1400" b="0" i="0" u="none" strike="noStrike" cap="none">
              <a:solidFill>
                <a:srgbClr val="000000"/>
              </a:solidFill>
              <a:latin typeface="Arial"/>
              <a:ea typeface="Arial"/>
              <a:cs typeface="Arial"/>
              <a:sym typeface="Arial"/>
            </a:endParaRPr>
          </a:p>
        </p:txBody>
      </p:sp>
      <p:sp>
        <p:nvSpPr>
          <p:cNvPr id="7" name="Google Shape;93;p5">
            <a:extLst>
              <a:ext uri="{FF2B5EF4-FFF2-40B4-BE49-F238E27FC236}">
                <a16:creationId xmlns:a16="http://schemas.microsoft.com/office/drawing/2014/main" id="{AF0174E0-23C3-9D5F-9F5D-0D0DCABD1926}"/>
              </a:ext>
            </a:extLst>
          </p:cNvPr>
          <p:cNvSpPr txBox="1"/>
          <p:nvPr/>
        </p:nvSpPr>
        <p:spPr>
          <a:xfrm>
            <a:off x="1" y="508454"/>
            <a:ext cx="4051550" cy="16927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chemeClr val="accent1"/>
                </a:solidFill>
                <a:latin typeface="Arial"/>
                <a:ea typeface="Arial"/>
                <a:cs typeface="Arial"/>
                <a:sym typeface="Arial"/>
              </a:rPr>
              <a:t>Plan on Demand</a:t>
            </a:r>
          </a:p>
          <a:p>
            <a:pPr marL="0" marR="0" lvl="0" indent="0" algn="l" rtl="0">
              <a:spcBef>
                <a:spcPts val="0"/>
              </a:spcBef>
              <a:spcAft>
                <a:spcPts val="0"/>
              </a:spcAft>
              <a:buNone/>
            </a:pPr>
            <a:endParaRPr sz="2400" dirty="0">
              <a:solidFill>
                <a:schemeClr val="dk2"/>
              </a:solidFill>
              <a:latin typeface="Arial Black"/>
              <a:ea typeface="Arial Black"/>
              <a:cs typeface="Arial Black"/>
              <a:sym typeface="Arial Black"/>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7" name="Google Shape;227;p13" descr="A picture containing text, indoor, ceiling, tiled&#10;&#10;Description automatically generated"/>
          <p:cNvPicPr preferRelativeResize="0"/>
          <p:nvPr/>
        </p:nvPicPr>
        <p:blipFill rotWithShape="1">
          <a:blip r:embed="rId3">
            <a:alphaModFix/>
          </a:blip>
          <a:srcRect/>
          <a:stretch/>
        </p:blipFill>
        <p:spPr>
          <a:xfrm>
            <a:off x="-1" y="0"/>
            <a:ext cx="12192002" cy="6858000"/>
          </a:xfrm>
          <a:prstGeom prst="rect">
            <a:avLst/>
          </a:prstGeom>
          <a:noFill/>
          <a:ln>
            <a:noFill/>
          </a:ln>
        </p:spPr>
      </p:pic>
      <p:sp>
        <p:nvSpPr>
          <p:cNvPr id="228" name="Google Shape;228;p13"/>
          <p:cNvSpPr/>
          <p:nvPr/>
        </p:nvSpPr>
        <p:spPr>
          <a:xfrm>
            <a:off x="0" y="0"/>
            <a:ext cx="12192000" cy="6858000"/>
          </a:xfrm>
          <a:prstGeom prst="rect">
            <a:avLst/>
          </a:prstGeom>
          <a:solidFill>
            <a:schemeClr val="accent1">
              <a:alpha val="2392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29" name="Google Shape;229;p13"/>
          <p:cNvPicPr preferRelativeResize="0"/>
          <p:nvPr/>
        </p:nvPicPr>
        <p:blipFill rotWithShape="1">
          <a:blip r:embed="rId4">
            <a:alphaModFix/>
          </a:blip>
          <a:srcRect/>
          <a:stretch/>
        </p:blipFill>
        <p:spPr>
          <a:xfrm>
            <a:off x="11181172" y="6095983"/>
            <a:ext cx="637252" cy="637252"/>
          </a:xfrm>
          <a:prstGeom prst="rect">
            <a:avLst/>
          </a:prstGeom>
          <a:noFill/>
          <a:ln>
            <a:noFill/>
          </a:ln>
        </p:spPr>
      </p:pic>
      <p:grpSp>
        <p:nvGrpSpPr>
          <p:cNvPr id="230" name="Google Shape;230;p13"/>
          <p:cNvGrpSpPr/>
          <p:nvPr/>
        </p:nvGrpSpPr>
        <p:grpSpPr>
          <a:xfrm>
            <a:off x="-3737115" y="1627026"/>
            <a:ext cx="9467353" cy="3099987"/>
            <a:chOff x="-4315249" y="1494504"/>
            <a:chExt cx="9467353" cy="3099987"/>
          </a:xfrm>
        </p:grpSpPr>
        <p:pic>
          <p:nvPicPr>
            <p:cNvPr id="231" name="Google Shape;231;p13"/>
            <p:cNvPicPr preferRelativeResize="0"/>
            <p:nvPr/>
          </p:nvPicPr>
          <p:blipFill rotWithShape="1">
            <a:blip r:embed="rId5">
              <a:alphaModFix/>
            </a:blip>
            <a:srcRect/>
            <a:stretch/>
          </p:blipFill>
          <p:spPr>
            <a:xfrm>
              <a:off x="-4315249" y="2418265"/>
              <a:ext cx="8156757" cy="2176226"/>
            </a:xfrm>
            <a:prstGeom prst="rect">
              <a:avLst/>
            </a:prstGeom>
            <a:noFill/>
            <a:ln>
              <a:noFill/>
            </a:ln>
          </p:spPr>
        </p:pic>
        <p:sp>
          <p:nvSpPr>
            <p:cNvPr id="232" name="Google Shape;232;p13"/>
            <p:cNvSpPr txBox="1"/>
            <p:nvPr/>
          </p:nvSpPr>
          <p:spPr>
            <a:xfrm>
              <a:off x="-185530" y="3041234"/>
              <a:ext cx="3776869" cy="1323399"/>
            </a:xfrm>
            <a:prstGeom prst="rect">
              <a:avLst/>
            </a:prstGeom>
            <a:noFill/>
            <a:ln>
              <a:noFill/>
            </a:ln>
            <a:effectLst>
              <a:outerShdw dist="76200" dir="4200000" algn="ctr" rotWithShape="0">
                <a:srgbClr val="FFF2CC"/>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4000" dirty="0">
                  <a:solidFill>
                    <a:schemeClr val="dk1"/>
                  </a:solidFill>
                  <a:latin typeface="Arial"/>
                  <a:ea typeface="Arial"/>
                  <a:cs typeface="Arial"/>
                  <a:sym typeface="Arial"/>
                </a:rPr>
                <a:t>Using the Report</a:t>
              </a:r>
              <a:endParaRPr sz="4000" i="1" dirty="0">
                <a:solidFill>
                  <a:schemeClr val="dk1"/>
                </a:solidFill>
                <a:latin typeface="Arial"/>
                <a:ea typeface="Arial"/>
                <a:cs typeface="Arial"/>
                <a:sym typeface="Arial"/>
              </a:endParaRPr>
            </a:p>
          </p:txBody>
        </p:sp>
        <p:sp>
          <p:nvSpPr>
            <p:cNvPr id="233" name="Google Shape;233;p13"/>
            <p:cNvSpPr txBox="1"/>
            <p:nvPr/>
          </p:nvSpPr>
          <p:spPr>
            <a:xfrm>
              <a:off x="914400" y="1494504"/>
              <a:ext cx="4237704" cy="1631216"/>
            </a:xfrm>
            <a:prstGeom prst="rect">
              <a:avLst/>
            </a:prstGeom>
            <a:noFill/>
            <a:ln>
              <a:noFill/>
            </a:ln>
            <a:effectLst>
              <a:outerShdw dist="63500" dir="2700000" algn="tl" rotWithShape="0">
                <a:schemeClr val="lt1"/>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0000" b="1" dirty="0">
                  <a:solidFill>
                    <a:schemeClr val="accent4"/>
                  </a:solidFill>
                </a:rPr>
                <a:t>3</a:t>
              </a:r>
              <a:r>
                <a:rPr lang="en-US" sz="10000" b="1" dirty="0">
                  <a:solidFill>
                    <a:schemeClr val="accent4"/>
                  </a:solidFill>
                  <a:latin typeface="Arial"/>
                  <a:ea typeface="Arial"/>
                  <a:cs typeface="Arial"/>
                  <a:sym typeface="Arial"/>
                </a:rPr>
                <a:t>.</a:t>
              </a:r>
              <a:endParaRPr dirty="0"/>
            </a:p>
          </p:txBody>
        </p:sp>
      </p:grpSp>
    </p:spTree>
    <p:extLst>
      <p:ext uri="{BB962C8B-B14F-4D97-AF65-F5344CB8AC3E}">
        <p14:creationId xmlns:p14="http://schemas.microsoft.com/office/powerpoint/2010/main" val="965920741"/>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14" name="Google Shape;89;p5">
            <a:extLst>
              <a:ext uri="{FF2B5EF4-FFF2-40B4-BE49-F238E27FC236}">
                <a16:creationId xmlns:a16="http://schemas.microsoft.com/office/drawing/2014/main" id="{4F0FD397-A8B8-5A41-9385-3A2CCFD29B63}"/>
              </a:ext>
            </a:extLst>
          </p:cNvPr>
          <p:cNvSpPr/>
          <p:nvPr/>
        </p:nvSpPr>
        <p:spPr>
          <a:xfrm>
            <a:off x="4876548" y="998538"/>
            <a:ext cx="5575747" cy="218317"/>
          </a:xfrm>
          <a:prstGeom prst="rect">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68" name="Google Shape;68;p4"/>
          <p:cNvGrpSpPr/>
          <p:nvPr/>
        </p:nvGrpSpPr>
        <p:grpSpPr>
          <a:xfrm>
            <a:off x="-191856" y="6095983"/>
            <a:ext cx="12010280" cy="637252"/>
            <a:chOff x="-191856" y="6095983"/>
            <a:chExt cx="12010280" cy="637252"/>
          </a:xfrm>
        </p:grpSpPr>
        <p:sp>
          <p:nvSpPr>
            <p:cNvPr id="69" name="Google Shape;69;p4"/>
            <p:cNvSpPr/>
            <p:nvPr/>
          </p:nvSpPr>
          <p:spPr>
            <a:xfrm>
              <a:off x="-191856" y="6216848"/>
              <a:ext cx="11102385" cy="419907"/>
            </a:xfrm>
            <a:prstGeom prst="parallelogram">
              <a:avLst>
                <a:gd name="adj" fmla="val 25000"/>
              </a:avLst>
            </a:prstGeom>
            <a:solidFill>
              <a:schemeClr val="dk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70" name="Google Shape;70;p4"/>
            <p:cNvPicPr preferRelativeResize="0"/>
            <p:nvPr/>
          </p:nvPicPr>
          <p:blipFill rotWithShape="1">
            <a:blip r:embed="rId3">
              <a:alphaModFix/>
            </a:blip>
            <a:srcRect/>
            <a:stretch/>
          </p:blipFill>
          <p:spPr>
            <a:xfrm>
              <a:off x="11181172" y="6095983"/>
              <a:ext cx="637252" cy="637252"/>
            </a:xfrm>
            <a:prstGeom prst="rect">
              <a:avLst/>
            </a:prstGeom>
            <a:noFill/>
            <a:ln>
              <a:noFill/>
            </a:ln>
          </p:spPr>
        </p:pic>
      </p:grpSp>
      <p:sp>
        <p:nvSpPr>
          <p:cNvPr id="71" name="Google Shape;71;p4"/>
          <p:cNvSpPr txBox="1"/>
          <p:nvPr/>
        </p:nvSpPr>
        <p:spPr>
          <a:xfrm>
            <a:off x="379984" y="6293626"/>
            <a:ext cx="55133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200" b="1">
                <a:solidFill>
                  <a:schemeClr val="lt1"/>
                </a:solidFill>
                <a:latin typeface="Arial"/>
                <a:ea typeface="Arial"/>
                <a:cs typeface="Arial"/>
                <a:sym typeface="Arial"/>
              </a:rPr>
              <a:t>13</a:t>
            </a:fld>
            <a:endParaRPr sz="1200" b="1">
              <a:solidFill>
                <a:schemeClr val="lt1"/>
              </a:solidFill>
              <a:latin typeface="Arial"/>
              <a:ea typeface="Arial"/>
              <a:cs typeface="Arial"/>
              <a:sym typeface="Arial"/>
            </a:endParaRPr>
          </a:p>
        </p:txBody>
      </p:sp>
      <p:sp>
        <p:nvSpPr>
          <p:cNvPr id="9" name="Google Shape;50;p2">
            <a:extLst>
              <a:ext uri="{FF2B5EF4-FFF2-40B4-BE49-F238E27FC236}">
                <a16:creationId xmlns:a16="http://schemas.microsoft.com/office/drawing/2014/main" id="{A4ECED4B-BDE8-1A4C-9617-40AE543BC9E5}"/>
              </a:ext>
            </a:extLst>
          </p:cNvPr>
          <p:cNvSpPr txBox="1"/>
          <p:nvPr/>
        </p:nvSpPr>
        <p:spPr>
          <a:xfrm>
            <a:off x="4641796" y="562310"/>
            <a:ext cx="6858002" cy="574699"/>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None/>
            </a:pPr>
            <a:r>
              <a:rPr lang="en-US" sz="3200" b="1" dirty="0">
                <a:solidFill>
                  <a:schemeClr val="accent1"/>
                </a:solidFill>
                <a:latin typeface="Arial"/>
                <a:ea typeface="Arial"/>
                <a:cs typeface="Arial"/>
                <a:sym typeface="Arial"/>
              </a:rPr>
              <a:t>How to use the report</a:t>
            </a:r>
            <a:endParaRPr sz="3200" b="1" dirty="0">
              <a:solidFill>
                <a:schemeClr val="accent1"/>
              </a:solidFill>
              <a:latin typeface="Arial"/>
              <a:ea typeface="Arial"/>
              <a:cs typeface="Arial"/>
              <a:sym typeface="Arial"/>
            </a:endParaRPr>
          </a:p>
        </p:txBody>
      </p:sp>
      <p:sp>
        <p:nvSpPr>
          <p:cNvPr id="18" name="Google Shape;48;p2">
            <a:extLst>
              <a:ext uri="{FF2B5EF4-FFF2-40B4-BE49-F238E27FC236}">
                <a16:creationId xmlns:a16="http://schemas.microsoft.com/office/drawing/2014/main" id="{73A0D08A-08A5-2D4C-97C8-9E6ECACE4C6C}"/>
              </a:ext>
            </a:extLst>
          </p:cNvPr>
          <p:cNvSpPr txBox="1"/>
          <p:nvPr/>
        </p:nvSpPr>
        <p:spPr>
          <a:xfrm>
            <a:off x="6616252" y="2042809"/>
            <a:ext cx="5575747" cy="4053174"/>
          </a:xfrm>
          <a:prstGeom prst="rect">
            <a:avLst/>
          </a:prstGeom>
          <a:noFill/>
          <a:ln>
            <a:noFill/>
          </a:ln>
        </p:spPr>
        <p:txBody>
          <a:bodyPr spcFirstLastPara="1" wrap="square" lIns="91425" tIns="45700" rIns="91425" bIns="45700" anchor="t" anchorCtr="0">
            <a:noAutofit/>
          </a:bodyPr>
          <a:lstStyle/>
          <a:p>
            <a:pPr marL="0" indent="0">
              <a:buNone/>
            </a:pPr>
            <a:r>
              <a:rPr lang="en-US" sz="1600" b="1" dirty="0">
                <a:latin typeface="+mn-lt"/>
              </a:rPr>
              <a:t>This section allows you to see how the class is trending in sales. Keep in mind that if they had an event, holiday, promotion or will have one later in the month then the trend could be skewed. </a:t>
            </a:r>
          </a:p>
          <a:p>
            <a:pPr marL="0" indent="0">
              <a:buNone/>
            </a:pPr>
            <a:endParaRPr lang="en-US" sz="1600" b="1" dirty="0">
              <a:latin typeface="+mn-lt"/>
            </a:endParaRPr>
          </a:p>
          <a:p>
            <a:pPr marL="0" indent="0">
              <a:buNone/>
            </a:pPr>
            <a:r>
              <a:rPr lang="en-US" sz="1600" b="1" dirty="0">
                <a:latin typeface="+mn-lt"/>
              </a:rPr>
              <a:t>Seeing this number and reviewing how in sync or off it is compared to the original sales forecast is a great starting point for discussions. </a:t>
            </a:r>
          </a:p>
          <a:p>
            <a:pPr marL="0" indent="0">
              <a:buNone/>
            </a:pPr>
            <a:endParaRPr lang="en-US" sz="1600" b="1" dirty="0">
              <a:latin typeface="+mn-lt"/>
            </a:endParaRPr>
          </a:p>
          <a:p>
            <a:pPr marL="0" indent="0">
              <a:buNone/>
            </a:pPr>
            <a:r>
              <a:rPr lang="en-US" sz="1600" b="1" dirty="0">
                <a:latin typeface="+mn-lt"/>
              </a:rPr>
              <a:t>If sales are trending higher than plan discuss why… is it a new item, different marketing, trunk show, etc. </a:t>
            </a:r>
          </a:p>
          <a:p>
            <a:pPr marL="0" indent="0">
              <a:buNone/>
            </a:pPr>
            <a:endParaRPr lang="en-US" sz="1600" b="1" dirty="0">
              <a:latin typeface="+mn-lt"/>
            </a:endParaRPr>
          </a:p>
          <a:p>
            <a:pPr marL="0" indent="0">
              <a:buNone/>
            </a:pPr>
            <a:r>
              <a:rPr lang="en-US" sz="1600" b="1" dirty="0">
                <a:latin typeface="+mn-lt"/>
              </a:rPr>
              <a:t>If sales are trending lower than the forecast, what needs to be done? Do you need to bring in new merchandise, rearrange the store, send out an email blast, or run a promotion?</a:t>
            </a:r>
            <a:endParaRPr lang="en-US" sz="1800" b="1" dirty="0">
              <a:latin typeface="+mn-lt"/>
            </a:endParaRPr>
          </a:p>
        </p:txBody>
      </p:sp>
      <p:pic>
        <p:nvPicPr>
          <p:cNvPr id="3" name="Picture 2" descr="A picture containing table&#10;&#10;Description automatically generated">
            <a:extLst>
              <a:ext uri="{FF2B5EF4-FFF2-40B4-BE49-F238E27FC236}">
                <a16:creationId xmlns:a16="http://schemas.microsoft.com/office/drawing/2014/main" id="{F38DABAF-6B3B-CA45-8BB9-FBEF9AF8AA76}"/>
              </a:ext>
            </a:extLst>
          </p:cNvPr>
          <p:cNvPicPr>
            <a:picLocks noChangeAspect="1"/>
          </p:cNvPicPr>
          <p:nvPr/>
        </p:nvPicPr>
        <p:blipFill>
          <a:blip r:embed="rId4"/>
          <a:stretch>
            <a:fillRect/>
          </a:stretch>
        </p:blipFill>
        <p:spPr>
          <a:xfrm>
            <a:off x="0" y="2216973"/>
            <a:ext cx="6478620" cy="2765815"/>
          </a:xfrm>
          <a:prstGeom prst="rect">
            <a:avLst/>
          </a:prstGeom>
        </p:spPr>
      </p:pic>
    </p:spTree>
    <p:extLst>
      <p:ext uri="{BB962C8B-B14F-4D97-AF65-F5344CB8AC3E}">
        <p14:creationId xmlns:p14="http://schemas.microsoft.com/office/powerpoint/2010/main" val="1467061663"/>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14" name="Google Shape;89;p5">
            <a:extLst>
              <a:ext uri="{FF2B5EF4-FFF2-40B4-BE49-F238E27FC236}">
                <a16:creationId xmlns:a16="http://schemas.microsoft.com/office/drawing/2014/main" id="{4F0FD397-A8B8-5A41-9385-3A2CCFD29B63}"/>
              </a:ext>
            </a:extLst>
          </p:cNvPr>
          <p:cNvSpPr/>
          <p:nvPr/>
        </p:nvSpPr>
        <p:spPr>
          <a:xfrm>
            <a:off x="4876548" y="998538"/>
            <a:ext cx="5575747" cy="218317"/>
          </a:xfrm>
          <a:prstGeom prst="rect">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68" name="Google Shape;68;p4"/>
          <p:cNvGrpSpPr/>
          <p:nvPr/>
        </p:nvGrpSpPr>
        <p:grpSpPr>
          <a:xfrm>
            <a:off x="-191856" y="6095983"/>
            <a:ext cx="12010280" cy="637252"/>
            <a:chOff x="-191856" y="6095983"/>
            <a:chExt cx="12010280" cy="637252"/>
          </a:xfrm>
        </p:grpSpPr>
        <p:sp>
          <p:nvSpPr>
            <p:cNvPr id="69" name="Google Shape;69;p4"/>
            <p:cNvSpPr/>
            <p:nvPr/>
          </p:nvSpPr>
          <p:spPr>
            <a:xfrm>
              <a:off x="-191856" y="6216848"/>
              <a:ext cx="11102385" cy="419907"/>
            </a:xfrm>
            <a:prstGeom prst="parallelogram">
              <a:avLst>
                <a:gd name="adj" fmla="val 25000"/>
              </a:avLst>
            </a:prstGeom>
            <a:solidFill>
              <a:schemeClr val="dk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70" name="Google Shape;70;p4"/>
            <p:cNvPicPr preferRelativeResize="0"/>
            <p:nvPr/>
          </p:nvPicPr>
          <p:blipFill rotWithShape="1">
            <a:blip r:embed="rId3">
              <a:alphaModFix/>
            </a:blip>
            <a:srcRect/>
            <a:stretch/>
          </p:blipFill>
          <p:spPr>
            <a:xfrm>
              <a:off x="11181172" y="6095983"/>
              <a:ext cx="637252" cy="637252"/>
            </a:xfrm>
            <a:prstGeom prst="rect">
              <a:avLst/>
            </a:prstGeom>
            <a:noFill/>
            <a:ln>
              <a:noFill/>
            </a:ln>
          </p:spPr>
        </p:pic>
      </p:grpSp>
      <p:sp>
        <p:nvSpPr>
          <p:cNvPr id="71" name="Google Shape;71;p4"/>
          <p:cNvSpPr txBox="1"/>
          <p:nvPr/>
        </p:nvSpPr>
        <p:spPr>
          <a:xfrm>
            <a:off x="379984" y="6293626"/>
            <a:ext cx="55133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200" b="1">
                <a:solidFill>
                  <a:schemeClr val="lt1"/>
                </a:solidFill>
                <a:latin typeface="Arial"/>
                <a:ea typeface="Arial"/>
                <a:cs typeface="Arial"/>
                <a:sym typeface="Arial"/>
              </a:rPr>
              <a:t>14</a:t>
            </a:fld>
            <a:endParaRPr sz="1200" b="1">
              <a:solidFill>
                <a:schemeClr val="lt1"/>
              </a:solidFill>
              <a:latin typeface="Arial"/>
              <a:ea typeface="Arial"/>
              <a:cs typeface="Arial"/>
              <a:sym typeface="Arial"/>
            </a:endParaRPr>
          </a:p>
        </p:txBody>
      </p:sp>
      <p:sp>
        <p:nvSpPr>
          <p:cNvPr id="9" name="Google Shape;50;p2">
            <a:extLst>
              <a:ext uri="{FF2B5EF4-FFF2-40B4-BE49-F238E27FC236}">
                <a16:creationId xmlns:a16="http://schemas.microsoft.com/office/drawing/2014/main" id="{A4ECED4B-BDE8-1A4C-9617-40AE543BC9E5}"/>
              </a:ext>
            </a:extLst>
          </p:cNvPr>
          <p:cNvSpPr txBox="1"/>
          <p:nvPr/>
        </p:nvSpPr>
        <p:spPr>
          <a:xfrm>
            <a:off x="4641796" y="562310"/>
            <a:ext cx="6858002" cy="574699"/>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None/>
            </a:pPr>
            <a:r>
              <a:rPr lang="en-US" sz="3200" b="1" dirty="0">
                <a:solidFill>
                  <a:schemeClr val="accent1"/>
                </a:solidFill>
                <a:latin typeface="Arial"/>
                <a:ea typeface="Arial"/>
                <a:cs typeface="Arial"/>
                <a:sym typeface="Arial"/>
              </a:rPr>
              <a:t>How to use the report</a:t>
            </a:r>
            <a:endParaRPr sz="3200" b="1" dirty="0">
              <a:solidFill>
                <a:schemeClr val="accent1"/>
              </a:solidFill>
              <a:latin typeface="Arial"/>
              <a:ea typeface="Arial"/>
              <a:cs typeface="Arial"/>
              <a:sym typeface="Arial"/>
            </a:endParaRPr>
          </a:p>
        </p:txBody>
      </p:sp>
      <p:pic>
        <p:nvPicPr>
          <p:cNvPr id="3" name="Picture 2" descr="A picture containing chart&#10;&#10;Description automatically generated">
            <a:extLst>
              <a:ext uri="{FF2B5EF4-FFF2-40B4-BE49-F238E27FC236}">
                <a16:creationId xmlns:a16="http://schemas.microsoft.com/office/drawing/2014/main" id="{2E92905E-0256-AE41-821A-4708F247D67F}"/>
              </a:ext>
            </a:extLst>
          </p:cNvPr>
          <p:cNvPicPr>
            <a:picLocks noChangeAspect="1"/>
          </p:cNvPicPr>
          <p:nvPr/>
        </p:nvPicPr>
        <p:blipFill>
          <a:blip r:embed="rId4"/>
          <a:stretch>
            <a:fillRect/>
          </a:stretch>
        </p:blipFill>
        <p:spPr>
          <a:xfrm>
            <a:off x="5585439" y="2169943"/>
            <a:ext cx="6606561" cy="2399624"/>
          </a:xfrm>
          <a:prstGeom prst="rect">
            <a:avLst/>
          </a:prstGeom>
        </p:spPr>
      </p:pic>
      <p:sp>
        <p:nvSpPr>
          <p:cNvPr id="11" name="Google Shape;48;p2">
            <a:extLst>
              <a:ext uri="{FF2B5EF4-FFF2-40B4-BE49-F238E27FC236}">
                <a16:creationId xmlns:a16="http://schemas.microsoft.com/office/drawing/2014/main" id="{D61642F0-77DD-A742-B86A-573FBCCC4E04}"/>
              </a:ext>
            </a:extLst>
          </p:cNvPr>
          <p:cNvSpPr txBox="1"/>
          <p:nvPr/>
        </p:nvSpPr>
        <p:spPr>
          <a:xfrm>
            <a:off x="9692" y="1690264"/>
            <a:ext cx="5575747" cy="4053174"/>
          </a:xfrm>
          <a:prstGeom prst="rect">
            <a:avLst/>
          </a:prstGeom>
          <a:noFill/>
          <a:ln>
            <a:noFill/>
          </a:ln>
        </p:spPr>
        <p:txBody>
          <a:bodyPr spcFirstLastPara="1" wrap="square" lIns="91425" tIns="45700" rIns="91425" bIns="45700" anchor="t" anchorCtr="0">
            <a:noAutofit/>
          </a:bodyPr>
          <a:lstStyle/>
          <a:p>
            <a:pPr marL="0" indent="0">
              <a:buNone/>
            </a:pPr>
            <a:r>
              <a:rPr lang="en-US" sz="1600" b="1" dirty="0">
                <a:latin typeface="+mn-lt"/>
              </a:rPr>
              <a:t>This section allows you to see how the class is trending in markdowns. Keep in mind that if they had an event, holiday, promotion or will have one later in the month then the trend could be skewed. </a:t>
            </a:r>
          </a:p>
          <a:p>
            <a:pPr marL="0" indent="0">
              <a:buNone/>
            </a:pPr>
            <a:endParaRPr lang="en-US" sz="1600" b="1" dirty="0">
              <a:latin typeface="+mn-lt"/>
            </a:endParaRPr>
          </a:p>
          <a:p>
            <a:pPr marL="0" indent="0">
              <a:buNone/>
            </a:pPr>
            <a:r>
              <a:rPr lang="en-US" sz="1600" b="1" dirty="0">
                <a:latin typeface="+mn-lt"/>
              </a:rPr>
              <a:t>Looking at the markdown trend allows you to see how much or little of the markdown forecast you are using and where it might end if you continue that way. </a:t>
            </a:r>
          </a:p>
          <a:p>
            <a:pPr marL="0" indent="0">
              <a:buNone/>
            </a:pPr>
            <a:endParaRPr lang="en-US" sz="1600" b="1" dirty="0">
              <a:latin typeface="+mn-lt"/>
            </a:endParaRPr>
          </a:p>
          <a:p>
            <a:pPr marL="0" indent="0">
              <a:buNone/>
            </a:pPr>
            <a:r>
              <a:rPr lang="en-US" sz="1600" b="1" dirty="0">
                <a:latin typeface="+mn-lt"/>
              </a:rPr>
              <a:t>This section also helps to keep markdowns in line as well as discuss how it may affect bottom line for the month. If you are trending higher than the forecast, maybe look at the following month to minimize markdowns. </a:t>
            </a:r>
            <a:endParaRPr lang="en-US" sz="1800" b="1" dirty="0">
              <a:latin typeface="+mn-lt"/>
            </a:endParaRPr>
          </a:p>
        </p:txBody>
      </p:sp>
    </p:spTree>
    <p:extLst>
      <p:ext uri="{BB962C8B-B14F-4D97-AF65-F5344CB8AC3E}">
        <p14:creationId xmlns:p14="http://schemas.microsoft.com/office/powerpoint/2010/main" val="3518713044"/>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14" name="Google Shape;89;p5">
            <a:extLst>
              <a:ext uri="{FF2B5EF4-FFF2-40B4-BE49-F238E27FC236}">
                <a16:creationId xmlns:a16="http://schemas.microsoft.com/office/drawing/2014/main" id="{4F0FD397-A8B8-5A41-9385-3A2CCFD29B63}"/>
              </a:ext>
            </a:extLst>
          </p:cNvPr>
          <p:cNvSpPr/>
          <p:nvPr/>
        </p:nvSpPr>
        <p:spPr>
          <a:xfrm>
            <a:off x="4876548" y="998538"/>
            <a:ext cx="5575747" cy="218317"/>
          </a:xfrm>
          <a:prstGeom prst="rect">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68" name="Google Shape;68;p4"/>
          <p:cNvGrpSpPr/>
          <p:nvPr/>
        </p:nvGrpSpPr>
        <p:grpSpPr>
          <a:xfrm>
            <a:off x="-191856" y="6095983"/>
            <a:ext cx="12010280" cy="637252"/>
            <a:chOff x="-191856" y="6095983"/>
            <a:chExt cx="12010280" cy="637252"/>
          </a:xfrm>
        </p:grpSpPr>
        <p:sp>
          <p:nvSpPr>
            <p:cNvPr id="69" name="Google Shape;69;p4"/>
            <p:cNvSpPr/>
            <p:nvPr/>
          </p:nvSpPr>
          <p:spPr>
            <a:xfrm>
              <a:off x="-191856" y="6216848"/>
              <a:ext cx="11102385" cy="419907"/>
            </a:xfrm>
            <a:prstGeom prst="parallelogram">
              <a:avLst>
                <a:gd name="adj" fmla="val 25000"/>
              </a:avLst>
            </a:prstGeom>
            <a:solidFill>
              <a:schemeClr val="dk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70" name="Google Shape;70;p4"/>
            <p:cNvPicPr preferRelativeResize="0"/>
            <p:nvPr/>
          </p:nvPicPr>
          <p:blipFill rotWithShape="1">
            <a:blip r:embed="rId3">
              <a:alphaModFix/>
            </a:blip>
            <a:srcRect/>
            <a:stretch/>
          </p:blipFill>
          <p:spPr>
            <a:xfrm>
              <a:off x="11181172" y="6095983"/>
              <a:ext cx="637252" cy="637252"/>
            </a:xfrm>
            <a:prstGeom prst="rect">
              <a:avLst/>
            </a:prstGeom>
            <a:noFill/>
            <a:ln>
              <a:noFill/>
            </a:ln>
          </p:spPr>
        </p:pic>
      </p:grpSp>
      <p:sp>
        <p:nvSpPr>
          <p:cNvPr id="71" name="Google Shape;71;p4"/>
          <p:cNvSpPr txBox="1"/>
          <p:nvPr/>
        </p:nvSpPr>
        <p:spPr>
          <a:xfrm>
            <a:off x="379984" y="6293626"/>
            <a:ext cx="55133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200" b="1">
                <a:solidFill>
                  <a:schemeClr val="lt1"/>
                </a:solidFill>
                <a:latin typeface="Arial"/>
                <a:ea typeface="Arial"/>
                <a:cs typeface="Arial"/>
                <a:sym typeface="Arial"/>
              </a:rPr>
              <a:t>15</a:t>
            </a:fld>
            <a:endParaRPr sz="1200" b="1">
              <a:solidFill>
                <a:schemeClr val="lt1"/>
              </a:solidFill>
              <a:latin typeface="Arial"/>
              <a:ea typeface="Arial"/>
              <a:cs typeface="Arial"/>
              <a:sym typeface="Arial"/>
            </a:endParaRPr>
          </a:p>
        </p:txBody>
      </p:sp>
      <p:sp>
        <p:nvSpPr>
          <p:cNvPr id="9" name="Google Shape;50;p2">
            <a:extLst>
              <a:ext uri="{FF2B5EF4-FFF2-40B4-BE49-F238E27FC236}">
                <a16:creationId xmlns:a16="http://schemas.microsoft.com/office/drawing/2014/main" id="{A4ECED4B-BDE8-1A4C-9617-40AE543BC9E5}"/>
              </a:ext>
            </a:extLst>
          </p:cNvPr>
          <p:cNvSpPr txBox="1"/>
          <p:nvPr/>
        </p:nvSpPr>
        <p:spPr>
          <a:xfrm>
            <a:off x="4641796" y="562310"/>
            <a:ext cx="6858002" cy="574699"/>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None/>
            </a:pPr>
            <a:r>
              <a:rPr lang="en-US" sz="3200" b="1" dirty="0">
                <a:solidFill>
                  <a:schemeClr val="accent1"/>
                </a:solidFill>
                <a:latin typeface="Arial"/>
                <a:ea typeface="Arial"/>
                <a:cs typeface="Arial"/>
                <a:sym typeface="Arial"/>
              </a:rPr>
              <a:t>How to use the report</a:t>
            </a:r>
            <a:endParaRPr sz="3200" b="1" dirty="0">
              <a:solidFill>
                <a:schemeClr val="accent1"/>
              </a:solidFill>
              <a:latin typeface="Arial"/>
              <a:ea typeface="Arial"/>
              <a:cs typeface="Arial"/>
              <a:sym typeface="Arial"/>
            </a:endParaRPr>
          </a:p>
        </p:txBody>
      </p:sp>
      <p:pic>
        <p:nvPicPr>
          <p:cNvPr id="3" name="Picture 2" descr="A picture containing table&#10;&#10;Description automatically generated">
            <a:extLst>
              <a:ext uri="{FF2B5EF4-FFF2-40B4-BE49-F238E27FC236}">
                <a16:creationId xmlns:a16="http://schemas.microsoft.com/office/drawing/2014/main" id="{0B75F96D-100E-7643-8069-8C8615A4040E}"/>
              </a:ext>
            </a:extLst>
          </p:cNvPr>
          <p:cNvPicPr>
            <a:picLocks noChangeAspect="1"/>
          </p:cNvPicPr>
          <p:nvPr/>
        </p:nvPicPr>
        <p:blipFill>
          <a:blip r:embed="rId4"/>
          <a:stretch>
            <a:fillRect/>
          </a:stretch>
        </p:blipFill>
        <p:spPr>
          <a:xfrm>
            <a:off x="13913" y="2362638"/>
            <a:ext cx="6406342" cy="2768718"/>
          </a:xfrm>
          <a:prstGeom prst="rect">
            <a:avLst/>
          </a:prstGeom>
        </p:spPr>
      </p:pic>
      <p:sp>
        <p:nvSpPr>
          <p:cNvPr id="11" name="Google Shape;48;p2">
            <a:extLst>
              <a:ext uri="{FF2B5EF4-FFF2-40B4-BE49-F238E27FC236}">
                <a16:creationId xmlns:a16="http://schemas.microsoft.com/office/drawing/2014/main" id="{8B7D80FD-BA42-B343-8D4F-0BA2AFF4489A}"/>
              </a:ext>
            </a:extLst>
          </p:cNvPr>
          <p:cNvSpPr txBox="1"/>
          <p:nvPr/>
        </p:nvSpPr>
        <p:spPr>
          <a:xfrm>
            <a:off x="6602340" y="1938306"/>
            <a:ext cx="5575747" cy="4053174"/>
          </a:xfrm>
          <a:prstGeom prst="rect">
            <a:avLst/>
          </a:prstGeom>
          <a:noFill/>
          <a:ln>
            <a:noFill/>
          </a:ln>
        </p:spPr>
        <p:txBody>
          <a:bodyPr spcFirstLastPara="1" wrap="square" lIns="91425" tIns="45700" rIns="91425" bIns="45700" anchor="t" anchorCtr="0">
            <a:noAutofit/>
          </a:bodyPr>
          <a:lstStyle/>
          <a:p>
            <a:pPr marL="0" indent="0">
              <a:buNone/>
            </a:pPr>
            <a:r>
              <a:rPr lang="en-US" sz="1600" b="1" dirty="0">
                <a:latin typeface="+mn-lt"/>
              </a:rPr>
              <a:t>This section allows you to see where the class would end in inventory if everything else continued on trend. Keep in mind that if they had an event, holiday, promotion or will have one later in the month then the trend could be skewed. </a:t>
            </a:r>
          </a:p>
          <a:p>
            <a:pPr marL="0" indent="0">
              <a:buNone/>
            </a:pPr>
            <a:endParaRPr lang="en-US" sz="1600" b="1" dirty="0">
              <a:latin typeface="+mn-lt"/>
            </a:endParaRPr>
          </a:p>
          <a:p>
            <a:pPr marL="0" indent="0">
              <a:buNone/>
            </a:pPr>
            <a:r>
              <a:rPr lang="en-US" sz="1600" b="1" dirty="0">
                <a:latin typeface="+mn-lt"/>
              </a:rPr>
              <a:t>Looking at  the inventory trend allows you to see where you may start the next month (over or under stocked).</a:t>
            </a:r>
          </a:p>
          <a:p>
            <a:pPr marL="0" indent="0">
              <a:buNone/>
            </a:pPr>
            <a:endParaRPr lang="en-US" sz="1600" b="1" dirty="0">
              <a:latin typeface="+mn-lt"/>
            </a:endParaRPr>
          </a:p>
          <a:p>
            <a:pPr marL="0" indent="0">
              <a:buNone/>
            </a:pPr>
            <a:r>
              <a:rPr lang="en-US" sz="1600" b="1" dirty="0">
                <a:latin typeface="+mn-lt"/>
              </a:rPr>
              <a:t>This section helps put what is currently happening into perspective and how it will affect the next month. If sales are trending much higher than plan and inventory is showing lower, using what’s showing in your trended OTB may be more crucial to fill in so you don’t miss sales for the next month. </a:t>
            </a:r>
            <a:endParaRPr lang="en-US" sz="1800" b="1" dirty="0">
              <a:latin typeface="+mn-lt"/>
            </a:endParaRPr>
          </a:p>
        </p:txBody>
      </p:sp>
    </p:spTree>
    <p:extLst>
      <p:ext uri="{BB962C8B-B14F-4D97-AF65-F5344CB8AC3E}">
        <p14:creationId xmlns:p14="http://schemas.microsoft.com/office/powerpoint/2010/main" val="4226751045"/>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14" name="Google Shape;89;p5">
            <a:extLst>
              <a:ext uri="{FF2B5EF4-FFF2-40B4-BE49-F238E27FC236}">
                <a16:creationId xmlns:a16="http://schemas.microsoft.com/office/drawing/2014/main" id="{4F0FD397-A8B8-5A41-9385-3A2CCFD29B63}"/>
              </a:ext>
            </a:extLst>
          </p:cNvPr>
          <p:cNvSpPr/>
          <p:nvPr/>
        </p:nvSpPr>
        <p:spPr>
          <a:xfrm>
            <a:off x="4876548" y="998538"/>
            <a:ext cx="5575747" cy="218317"/>
          </a:xfrm>
          <a:prstGeom prst="rect">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68" name="Google Shape;68;p4"/>
          <p:cNvGrpSpPr/>
          <p:nvPr/>
        </p:nvGrpSpPr>
        <p:grpSpPr>
          <a:xfrm>
            <a:off x="-191856" y="6095983"/>
            <a:ext cx="12010280" cy="637252"/>
            <a:chOff x="-191856" y="6095983"/>
            <a:chExt cx="12010280" cy="637252"/>
          </a:xfrm>
        </p:grpSpPr>
        <p:sp>
          <p:nvSpPr>
            <p:cNvPr id="69" name="Google Shape;69;p4"/>
            <p:cNvSpPr/>
            <p:nvPr/>
          </p:nvSpPr>
          <p:spPr>
            <a:xfrm>
              <a:off x="-191856" y="6216848"/>
              <a:ext cx="11102385" cy="419907"/>
            </a:xfrm>
            <a:prstGeom prst="parallelogram">
              <a:avLst>
                <a:gd name="adj" fmla="val 25000"/>
              </a:avLst>
            </a:prstGeom>
            <a:solidFill>
              <a:schemeClr val="dk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70" name="Google Shape;70;p4"/>
            <p:cNvPicPr preferRelativeResize="0"/>
            <p:nvPr/>
          </p:nvPicPr>
          <p:blipFill rotWithShape="1">
            <a:blip r:embed="rId3">
              <a:alphaModFix/>
            </a:blip>
            <a:srcRect/>
            <a:stretch/>
          </p:blipFill>
          <p:spPr>
            <a:xfrm>
              <a:off x="11181172" y="6095983"/>
              <a:ext cx="637252" cy="637252"/>
            </a:xfrm>
            <a:prstGeom prst="rect">
              <a:avLst/>
            </a:prstGeom>
            <a:noFill/>
            <a:ln>
              <a:noFill/>
            </a:ln>
          </p:spPr>
        </p:pic>
      </p:grpSp>
      <p:sp>
        <p:nvSpPr>
          <p:cNvPr id="71" name="Google Shape;71;p4"/>
          <p:cNvSpPr txBox="1"/>
          <p:nvPr/>
        </p:nvSpPr>
        <p:spPr>
          <a:xfrm>
            <a:off x="379984" y="6293626"/>
            <a:ext cx="55133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200" b="1">
                <a:solidFill>
                  <a:schemeClr val="lt1"/>
                </a:solidFill>
                <a:latin typeface="Arial"/>
                <a:ea typeface="Arial"/>
                <a:cs typeface="Arial"/>
                <a:sym typeface="Arial"/>
              </a:rPr>
              <a:t>16</a:t>
            </a:fld>
            <a:endParaRPr sz="1200" b="1">
              <a:solidFill>
                <a:schemeClr val="lt1"/>
              </a:solidFill>
              <a:latin typeface="Arial"/>
              <a:ea typeface="Arial"/>
              <a:cs typeface="Arial"/>
              <a:sym typeface="Arial"/>
            </a:endParaRPr>
          </a:p>
        </p:txBody>
      </p:sp>
      <p:sp>
        <p:nvSpPr>
          <p:cNvPr id="9" name="Google Shape;50;p2">
            <a:extLst>
              <a:ext uri="{FF2B5EF4-FFF2-40B4-BE49-F238E27FC236}">
                <a16:creationId xmlns:a16="http://schemas.microsoft.com/office/drawing/2014/main" id="{A4ECED4B-BDE8-1A4C-9617-40AE543BC9E5}"/>
              </a:ext>
            </a:extLst>
          </p:cNvPr>
          <p:cNvSpPr txBox="1"/>
          <p:nvPr/>
        </p:nvSpPr>
        <p:spPr>
          <a:xfrm>
            <a:off x="4641796" y="562310"/>
            <a:ext cx="6858002" cy="574699"/>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None/>
            </a:pPr>
            <a:r>
              <a:rPr lang="en-US" sz="3200" b="1" dirty="0">
                <a:solidFill>
                  <a:schemeClr val="accent1"/>
                </a:solidFill>
                <a:latin typeface="Arial"/>
                <a:ea typeface="Arial"/>
                <a:cs typeface="Arial"/>
                <a:sym typeface="Arial"/>
              </a:rPr>
              <a:t>How to use the report</a:t>
            </a:r>
            <a:endParaRPr sz="3200" b="1" dirty="0">
              <a:solidFill>
                <a:schemeClr val="accent1"/>
              </a:solidFill>
              <a:latin typeface="Arial"/>
              <a:ea typeface="Arial"/>
              <a:cs typeface="Arial"/>
              <a:sym typeface="Arial"/>
            </a:endParaRPr>
          </a:p>
        </p:txBody>
      </p:sp>
      <p:sp>
        <p:nvSpPr>
          <p:cNvPr id="18" name="Google Shape;48;p2">
            <a:extLst>
              <a:ext uri="{FF2B5EF4-FFF2-40B4-BE49-F238E27FC236}">
                <a16:creationId xmlns:a16="http://schemas.microsoft.com/office/drawing/2014/main" id="{73A0D08A-08A5-2D4C-97C8-9E6ECACE4C6C}"/>
              </a:ext>
            </a:extLst>
          </p:cNvPr>
          <p:cNvSpPr txBox="1"/>
          <p:nvPr/>
        </p:nvSpPr>
        <p:spPr>
          <a:xfrm>
            <a:off x="138931" y="2259874"/>
            <a:ext cx="5803901" cy="3836108"/>
          </a:xfrm>
          <a:prstGeom prst="rect">
            <a:avLst/>
          </a:prstGeom>
          <a:noFill/>
          <a:ln>
            <a:noFill/>
          </a:ln>
        </p:spPr>
        <p:txBody>
          <a:bodyPr spcFirstLastPara="1" wrap="square" lIns="91425" tIns="45700" rIns="91425" bIns="45700" anchor="t" anchorCtr="0">
            <a:noAutofit/>
          </a:bodyPr>
          <a:lstStyle/>
          <a:p>
            <a:pPr marL="0" indent="0">
              <a:buNone/>
            </a:pPr>
            <a:r>
              <a:rPr lang="en-US" sz="1600" b="1" dirty="0">
                <a:latin typeface="+mn-lt"/>
              </a:rPr>
              <a:t>This section shows on order, inflow and OTB. On order is as you would see it on the merchandise plan, except it is updated with current information. The biggest differences in this section are the Trend vs Updated labels.</a:t>
            </a:r>
          </a:p>
          <a:p>
            <a:pPr marL="0" indent="0">
              <a:buNone/>
            </a:pPr>
            <a:endParaRPr lang="en-US" sz="1600" b="1" dirty="0">
              <a:latin typeface="+mn-lt"/>
            </a:endParaRPr>
          </a:p>
          <a:p>
            <a:pPr marL="0" indent="0">
              <a:buNone/>
            </a:pPr>
            <a:r>
              <a:rPr lang="en-US" sz="1600" b="1" dirty="0">
                <a:latin typeface="+mn-lt"/>
              </a:rPr>
              <a:t>Trend OTB shows you what is needed (or how much extra stock you have) in order to maintain the sales trend (all with current month to date numbers).</a:t>
            </a:r>
          </a:p>
          <a:p>
            <a:pPr marL="0" indent="0">
              <a:buNone/>
            </a:pPr>
            <a:endParaRPr lang="en-US" sz="1600" b="1" dirty="0">
              <a:latin typeface="+mn-lt"/>
            </a:endParaRPr>
          </a:p>
          <a:p>
            <a:pPr marL="0" indent="0">
              <a:buNone/>
            </a:pPr>
            <a:r>
              <a:rPr lang="en-US" sz="1600" b="1" dirty="0">
                <a:latin typeface="+mn-lt"/>
              </a:rPr>
              <a:t>Updated OTB shows what is needed (or how much extra stock you have) in order to maintain forecasted sales (all with current month to date numbers).</a:t>
            </a:r>
          </a:p>
          <a:p>
            <a:pPr marL="0" indent="0">
              <a:buNone/>
            </a:pPr>
            <a:endParaRPr lang="en-US" sz="1600" b="1" dirty="0">
              <a:latin typeface="Century Gothic" panose="020B0502020202020204" pitchFamily="34" charset="0"/>
            </a:endParaRPr>
          </a:p>
        </p:txBody>
      </p:sp>
      <p:pic>
        <p:nvPicPr>
          <p:cNvPr id="3" name="Picture 2" descr="Table&#10;&#10;Description automatically generated">
            <a:extLst>
              <a:ext uri="{FF2B5EF4-FFF2-40B4-BE49-F238E27FC236}">
                <a16:creationId xmlns:a16="http://schemas.microsoft.com/office/drawing/2014/main" id="{939B0DF0-D5A5-6343-AC09-4C31B71CB645}"/>
              </a:ext>
            </a:extLst>
          </p:cNvPr>
          <p:cNvPicPr>
            <a:picLocks noChangeAspect="1"/>
          </p:cNvPicPr>
          <p:nvPr/>
        </p:nvPicPr>
        <p:blipFill>
          <a:blip r:embed="rId4"/>
          <a:stretch>
            <a:fillRect/>
          </a:stretch>
        </p:blipFill>
        <p:spPr>
          <a:xfrm>
            <a:off x="5936770" y="1465262"/>
            <a:ext cx="6116299" cy="4630721"/>
          </a:xfrm>
          <a:prstGeom prst="rect">
            <a:avLst/>
          </a:prstGeom>
        </p:spPr>
      </p:pic>
    </p:spTree>
    <p:extLst>
      <p:ext uri="{BB962C8B-B14F-4D97-AF65-F5344CB8AC3E}">
        <p14:creationId xmlns:p14="http://schemas.microsoft.com/office/powerpoint/2010/main" val="726180150"/>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14" name="Google Shape;89;p5">
            <a:extLst>
              <a:ext uri="{FF2B5EF4-FFF2-40B4-BE49-F238E27FC236}">
                <a16:creationId xmlns:a16="http://schemas.microsoft.com/office/drawing/2014/main" id="{4F0FD397-A8B8-5A41-9385-3A2CCFD29B63}"/>
              </a:ext>
            </a:extLst>
          </p:cNvPr>
          <p:cNvSpPr/>
          <p:nvPr/>
        </p:nvSpPr>
        <p:spPr>
          <a:xfrm>
            <a:off x="4876548" y="998538"/>
            <a:ext cx="5575747" cy="218317"/>
          </a:xfrm>
          <a:prstGeom prst="rect">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68" name="Google Shape;68;p4"/>
          <p:cNvGrpSpPr/>
          <p:nvPr/>
        </p:nvGrpSpPr>
        <p:grpSpPr>
          <a:xfrm>
            <a:off x="-191856" y="6095983"/>
            <a:ext cx="12010280" cy="637252"/>
            <a:chOff x="-191856" y="6095983"/>
            <a:chExt cx="12010280" cy="637252"/>
          </a:xfrm>
        </p:grpSpPr>
        <p:sp>
          <p:nvSpPr>
            <p:cNvPr id="69" name="Google Shape;69;p4"/>
            <p:cNvSpPr/>
            <p:nvPr/>
          </p:nvSpPr>
          <p:spPr>
            <a:xfrm>
              <a:off x="-191856" y="6216848"/>
              <a:ext cx="11102385" cy="419907"/>
            </a:xfrm>
            <a:prstGeom prst="parallelogram">
              <a:avLst>
                <a:gd name="adj" fmla="val 25000"/>
              </a:avLst>
            </a:prstGeom>
            <a:solidFill>
              <a:schemeClr val="dk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70" name="Google Shape;70;p4"/>
            <p:cNvPicPr preferRelativeResize="0"/>
            <p:nvPr/>
          </p:nvPicPr>
          <p:blipFill rotWithShape="1">
            <a:blip r:embed="rId3">
              <a:alphaModFix/>
            </a:blip>
            <a:srcRect/>
            <a:stretch/>
          </p:blipFill>
          <p:spPr>
            <a:xfrm>
              <a:off x="11181172" y="6095983"/>
              <a:ext cx="637252" cy="637252"/>
            </a:xfrm>
            <a:prstGeom prst="rect">
              <a:avLst/>
            </a:prstGeom>
            <a:noFill/>
            <a:ln>
              <a:noFill/>
            </a:ln>
          </p:spPr>
        </p:pic>
      </p:grpSp>
      <p:sp>
        <p:nvSpPr>
          <p:cNvPr id="71" name="Google Shape;71;p4"/>
          <p:cNvSpPr txBox="1"/>
          <p:nvPr/>
        </p:nvSpPr>
        <p:spPr>
          <a:xfrm>
            <a:off x="379984" y="6293626"/>
            <a:ext cx="55133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200" b="1">
                <a:solidFill>
                  <a:schemeClr val="lt1"/>
                </a:solidFill>
                <a:latin typeface="Arial"/>
                <a:ea typeface="Arial"/>
                <a:cs typeface="Arial"/>
                <a:sym typeface="Arial"/>
              </a:rPr>
              <a:t>17</a:t>
            </a:fld>
            <a:endParaRPr sz="1200" b="1">
              <a:solidFill>
                <a:schemeClr val="lt1"/>
              </a:solidFill>
              <a:latin typeface="Arial"/>
              <a:ea typeface="Arial"/>
              <a:cs typeface="Arial"/>
              <a:sym typeface="Arial"/>
            </a:endParaRPr>
          </a:p>
        </p:txBody>
      </p:sp>
      <p:sp>
        <p:nvSpPr>
          <p:cNvPr id="9" name="Google Shape;50;p2">
            <a:extLst>
              <a:ext uri="{FF2B5EF4-FFF2-40B4-BE49-F238E27FC236}">
                <a16:creationId xmlns:a16="http://schemas.microsoft.com/office/drawing/2014/main" id="{A4ECED4B-BDE8-1A4C-9617-40AE543BC9E5}"/>
              </a:ext>
            </a:extLst>
          </p:cNvPr>
          <p:cNvSpPr txBox="1"/>
          <p:nvPr/>
        </p:nvSpPr>
        <p:spPr>
          <a:xfrm>
            <a:off x="4641796" y="562310"/>
            <a:ext cx="6858002" cy="574699"/>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None/>
            </a:pPr>
            <a:r>
              <a:rPr lang="en-US" sz="3200" b="1" dirty="0">
                <a:solidFill>
                  <a:schemeClr val="accent1"/>
                </a:solidFill>
                <a:latin typeface="Arial"/>
                <a:ea typeface="Arial"/>
                <a:cs typeface="Arial"/>
                <a:sym typeface="Arial"/>
              </a:rPr>
              <a:t>How to use the report</a:t>
            </a:r>
            <a:endParaRPr sz="3200" b="1" dirty="0">
              <a:solidFill>
                <a:schemeClr val="accent1"/>
              </a:solidFill>
              <a:latin typeface="Arial"/>
              <a:ea typeface="Arial"/>
              <a:cs typeface="Arial"/>
              <a:sym typeface="Arial"/>
            </a:endParaRPr>
          </a:p>
        </p:txBody>
      </p:sp>
      <p:sp>
        <p:nvSpPr>
          <p:cNvPr id="18" name="Google Shape;48;p2">
            <a:extLst>
              <a:ext uri="{FF2B5EF4-FFF2-40B4-BE49-F238E27FC236}">
                <a16:creationId xmlns:a16="http://schemas.microsoft.com/office/drawing/2014/main" id="{73A0D08A-08A5-2D4C-97C8-9E6ECACE4C6C}"/>
              </a:ext>
            </a:extLst>
          </p:cNvPr>
          <p:cNvSpPr txBox="1"/>
          <p:nvPr/>
        </p:nvSpPr>
        <p:spPr>
          <a:xfrm>
            <a:off x="138931" y="1399133"/>
            <a:ext cx="5803901" cy="4696850"/>
          </a:xfrm>
          <a:prstGeom prst="rect">
            <a:avLst/>
          </a:prstGeom>
          <a:noFill/>
          <a:ln>
            <a:noFill/>
          </a:ln>
        </p:spPr>
        <p:txBody>
          <a:bodyPr spcFirstLastPara="1" wrap="square" lIns="91425" tIns="45700" rIns="91425" bIns="45700" anchor="t" anchorCtr="0">
            <a:noAutofit/>
          </a:bodyPr>
          <a:lstStyle/>
          <a:p>
            <a:pPr marL="0" indent="0">
              <a:buNone/>
            </a:pPr>
            <a:r>
              <a:rPr lang="en-US" sz="1600" b="1" dirty="0">
                <a:latin typeface="+mn-lt"/>
              </a:rPr>
              <a:t>         Using Trend OTB vs Updated OTB</a:t>
            </a:r>
          </a:p>
          <a:p>
            <a:pPr marL="0" indent="0">
              <a:buNone/>
            </a:pPr>
            <a:endParaRPr lang="en-US" sz="1600" b="1" dirty="0">
              <a:latin typeface="+mn-lt"/>
            </a:endParaRPr>
          </a:p>
          <a:p>
            <a:pPr marL="0" indent="0">
              <a:buNone/>
            </a:pPr>
            <a:r>
              <a:rPr lang="en-US" b="1" dirty="0">
                <a:latin typeface="+mn-lt"/>
              </a:rPr>
              <a:t>There is no hard and fast rule on when to use trend vs updated OTB. Things to consider though…. Is the month to date information skewed by a holiday, event, weekend, promotion? Is there something out of the ordinary happening? Was there an unexpected snowstorm the first week? If yes to these, you’ll most likely want to use the updated OTB until you see a little more.</a:t>
            </a:r>
          </a:p>
          <a:p>
            <a:pPr marL="0" indent="0">
              <a:buNone/>
            </a:pPr>
            <a:endParaRPr lang="en-US" b="1" dirty="0">
              <a:latin typeface="+mn-lt"/>
            </a:endParaRPr>
          </a:p>
          <a:p>
            <a:pPr marL="0" indent="0">
              <a:buNone/>
            </a:pPr>
            <a:r>
              <a:rPr lang="en-US" b="1" dirty="0">
                <a:latin typeface="+mn-lt"/>
              </a:rPr>
              <a:t>Did the client bring in something new that was just a home run for their customers (and they can continue to bring it back in)? Is it halfway through the month and it seems like overall there’s more traffic in the store/online and there isn’t any reason to think it will stop? Has there been new marketing that will continue? For examples like these, you will most likely use the trend OTB.  </a:t>
            </a:r>
          </a:p>
          <a:p>
            <a:pPr marL="0" indent="0">
              <a:buNone/>
            </a:pPr>
            <a:endParaRPr lang="en-US" b="1" dirty="0">
              <a:latin typeface="+mn-lt"/>
            </a:endParaRPr>
          </a:p>
          <a:p>
            <a:pPr marL="0" indent="0">
              <a:buNone/>
            </a:pPr>
            <a:r>
              <a:rPr lang="en-US" b="1" dirty="0">
                <a:latin typeface="+mn-lt"/>
              </a:rPr>
              <a:t>Keep in mind too that you don’t have to use one version for all. Each classification may have something slightly different going on and would warrant you to switch back and forth between the trend and updated. </a:t>
            </a:r>
          </a:p>
        </p:txBody>
      </p:sp>
      <p:pic>
        <p:nvPicPr>
          <p:cNvPr id="3" name="Picture 2" descr="Table&#10;&#10;Description automatically generated">
            <a:extLst>
              <a:ext uri="{FF2B5EF4-FFF2-40B4-BE49-F238E27FC236}">
                <a16:creationId xmlns:a16="http://schemas.microsoft.com/office/drawing/2014/main" id="{939B0DF0-D5A5-6343-AC09-4C31B71CB645}"/>
              </a:ext>
            </a:extLst>
          </p:cNvPr>
          <p:cNvPicPr>
            <a:picLocks noChangeAspect="1"/>
          </p:cNvPicPr>
          <p:nvPr/>
        </p:nvPicPr>
        <p:blipFill>
          <a:blip r:embed="rId4"/>
          <a:stretch>
            <a:fillRect/>
          </a:stretch>
        </p:blipFill>
        <p:spPr>
          <a:xfrm>
            <a:off x="5936770" y="1465262"/>
            <a:ext cx="6116299" cy="4630721"/>
          </a:xfrm>
          <a:prstGeom prst="rect">
            <a:avLst/>
          </a:prstGeom>
        </p:spPr>
      </p:pic>
    </p:spTree>
    <p:extLst>
      <p:ext uri="{BB962C8B-B14F-4D97-AF65-F5344CB8AC3E}">
        <p14:creationId xmlns:p14="http://schemas.microsoft.com/office/powerpoint/2010/main" val="3255470181"/>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grpSp>
        <p:nvGrpSpPr>
          <p:cNvPr id="42" name="Google Shape;42;p2"/>
          <p:cNvGrpSpPr/>
          <p:nvPr/>
        </p:nvGrpSpPr>
        <p:grpSpPr>
          <a:xfrm>
            <a:off x="-191856" y="6095983"/>
            <a:ext cx="12010280" cy="637252"/>
            <a:chOff x="-191856" y="6095983"/>
            <a:chExt cx="12010280" cy="637252"/>
          </a:xfrm>
        </p:grpSpPr>
        <p:sp>
          <p:nvSpPr>
            <p:cNvPr id="43" name="Google Shape;43;p2"/>
            <p:cNvSpPr/>
            <p:nvPr/>
          </p:nvSpPr>
          <p:spPr>
            <a:xfrm>
              <a:off x="-191856" y="6216848"/>
              <a:ext cx="11102385" cy="419907"/>
            </a:xfrm>
            <a:prstGeom prst="parallelogram">
              <a:avLst>
                <a:gd name="adj" fmla="val 25000"/>
              </a:avLst>
            </a:prstGeom>
            <a:solidFill>
              <a:schemeClr val="dk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44" name="Google Shape;44;p2"/>
            <p:cNvPicPr preferRelativeResize="0"/>
            <p:nvPr/>
          </p:nvPicPr>
          <p:blipFill rotWithShape="1">
            <a:blip r:embed="rId3">
              <a:alphaModFix/>
            </a:blip>
            <a:srcRect/>
            <a:stretch/>
          </p:blipFill>
          <p:spPr>
            <a:xfrm>
              <a:off x="11181172" y="6095983"/>
              <a:ext cx="637252" cy="637252"/>
            </a:xfrm>
            <a:prstGeom prst="rect">
              <a:avLst/>
            </a:prstGeom>
            <a:noFill/>
            <a:ln>
              <a:noFill/>
            </a:ln>
          </p:spPr>
        </p:pic>
      </p:grpSp>
      <p:pic>
        <p:nvPicPr>
          <p:cNvPr id="45" name="Google Shape;45;p2"/>
          <p:cNvPicPr preferRelativeResize="0">
            <a:picLocks noGrp="1"/>
          </p:cNvPicPr>
          <p:nvPr>
            <p:ph type="pic" idx="2"/>
          </p:nvPr>
        </p:nvPicPr>
        <p:blipFill rotWithShape="1">
          <a:blip r:embed="rId4">
            <a:alphaModFix/>
          </a:blip>
          <a:srcRect/>
          <a:stretch/>
        </p:blipFill>
        <p:spPr>
          <a:xfrm>
            <a:off x="0" y="0"/>
            <a:ext cx="4049486" cy="6858000"/>
          </a:xfrm>
          <a:prstGeom prst="rect">
            <a:avLst/>
          </a:prstGeom>
          <a:noFill/>
          <a:ln>
            <a:noFill/>
          </a:ln>
        </p:spPr>
      </p:pic>
      <p:sp>
        <p:nvSpPr>
          <p:cNvPr id="46" name="Google Shape;46;p2"/>
          <p:cNvSpPr/>
          <p:nvPr/>
        </p:nvSpPr>
        <p:spPr>
          <a:xfrm flipH="1">
            <a:off x="-2" y="0"/>
            <a:ext cx="4049485" cy="6858000"/>
          </a:xfrm>
          <a:prstGeom prst="rect">
            <a:avLst/>
          </a:prstGeom>
          <a:solidFill>
            <a:schemeClr val="dk1">
              <a:alpha val="75686"/>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7" name="Google Shape;47;p2"/>
          <p:cNvSpPr txBox="1"/>
          <p:nvPr/>
        </p:nvSpPr>
        <p:spPr>
          <a:xfrm>
            <a:off x="209862" y="609514"/>
            <a:ext cx="3633267" cy="14465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EFD509"/>
                </a:solidFill>
              </a:rPr>
              <a:t>Plan on Demand</a:t>
            </a:r>
          </a:p>
        </p:txBody>
      </p:sp>
      <p:sp>
        <p:nvSpPr>
          <p:cNvPr id="48" name="Google Shape;48;p2"/>
          <p:cNvSpPr txBox="1"/>
          <p:nvPr/>
        </p:nvSpPr>
        <p:spPr>
          <a:xfrm>
            <a:off x="4571999" y="1378955"/>
            <a:ext cx="6858002" cy="5054502"/>
          </a:xfrm>
          <a:prstGeom prst="rect">
            <a:avLst/>
          </a:prstGeom>
          <a:noFill/>
          <a:ln>
            <a:noFill/>
          </a:ln>
        </p:spPr>
        <p:txBody>
          <a:bodyPr spcFirstLastPara="1" wrap="square" lIns="91425" tIns="45700" rIns="91425" bIns="45700" anchor="t" anchorCtr="0">
            <a:noAutofit/>
          </a:bodyPr>
          <a:lstStyle/>
          <a:p>
            <a:pPr marL="457200" marR="0" lvl="0" indent="-457200" algn="l" rtl="0">
              <a:lnSpc>
                <a:spcPct val="110000"/>
              </a:lnSpc>
              <a:spcBef>
                <a:spcPts val="600"/>
              </a:spcBef>
              <a:spcAft>
                <a:spcPts val="0"/>
              </a:spcAft>
              <a:buClr>
                <a:schemeClr val="accent1"/>
              </a:buClr>
              <a:buSzPts val="2400"/>
              <a:buFont typeface="Arial"/>
              <a:buAutoNum type="arabicPeriod"/>
            </a:pPr>
            <a:endParaRPr lang="en-US" sz="2400" b="1" dirty="0">
              <a:solidFill>
                <a:schemeClr val="dk2"/>
              </a:solidFill>
            </a:endParaRPr>
          </a:p>
          <a:p>
            <a:pPr marL="457200" marR="0" lvl="0" indent="-457200" algn="l" rtl="0">
              <a:lnSpc>
                <a:spcPct val="110000"/>
              </a:lnSpc>
              <a:spcBef>
                <a:spcPts val="600"/>
              </a:spcBef>
              <a:spcAft>
                <a:spcPts val="0"/>
              </a:spcAft>
              <a:buClr>
                <a:schemeClr val="accent1"/>
              </a:buClr>
              <a:buSzPts val="2400"/>
              <a:buFont typeface="Arial"/>
              <a:buAutoNum type="arabicPeriod"/>
            </a:pPr>
            <a:r>
              <a:rPr lang="en-US" sz="2400" b="1" dirty="0">
                <a:solidFill>
                  <a:schemeClr val="dk2"/>
                </a:solidFill>
              </a:rPr>
              <a:t>To be able to see month to date information within the merchandise plan </a:t>
            </a:r>
          </a:p>
          <a:p>
            <a:pPr marL="457200" marR="0" lvl="0" indent="-457200" algn="l" rtl="0">
              <a:lnSpc>
                <a:spcPct val="110000"/>
              </a:lnSpc>
              <a:spcBef>
                <a:spcPts val="600"/>
              </a:spcBef>
              <a:spcAft>
                <a:spcPts val="0"/>
              </a:spcAft>
              <a:buClr>
                <a:schemeClr val="accent1"/>
              </a:buClr>
              <a:buSzPts val="2400"/>
              <a:buFont typeface="Arial"/>
              <a:buAutoNum type="arabicPeriod"/>
            </a:pPr>
            <a:r>
              <a:rPr lang="en-US" sz="2400" b="1" dirty="0">
                <a:solidFill>
                  <a:schemeClr val="dk2"/>
                </a:solidFill>
              </a:rPr>
              <a:t>To show how you are trending for the month with given month to date information.</a:t>
            </a:r>
          </a:p>
          <a:p>
            <a:pPr marL="457200" marR="0" lvl="0" indent="-457200" algn="l" rtl="0">
              <a:lnSpc>
                <a:spcPct val="110000"/>
              </a:lnSpc>
              <a:spcBef>
                <a:spcPts val="600"/>
              </a:spcBef>
              <a:spcAft>
                <a:spcPts val="0"/>
              </a:spcAft>
              <a:buClr>
                <a:schemeClr val="accent1"/>
              </a:buClr>
              <a:buSzPts val="2400"/>
              <a:buFont typeface="Arial"/>
              <a:buAutoNum type="arabicPeriod"/>
            </a:pPr>
            <a:r>
              <a:rPr lang="en-US" sz="2400" b="1" dirty="0">
                <a:solidFill>
                  <a:schemeClr val="dk2"/>
                </a:solidFill>
              </a:rPr>
              <a:t>To see updated and trended OTB figures based on current numbers.</a:t>
            </a:r>
          </a:p>
          <a:p>
            <a:pPr marL="457200" marR="0" lvl="0" indent="-457200" algn="l" rtl="0">
              <a:lnSpc>
                <a:spcPct val="110000"/>
              </a:lnSpc>
              <a:spcBef>
                <a:spcPts val="600"/>
              </a:spcBef>
              <a:spcAft>
                <a:spcPts val="0"/>
              </a:spcAft>
              <a:buClr>
                <a:schemeClr val="accent1"/>
              </a:buClr>
              <a:buSzPts val="2400"/>
              <a:buFont typeface="Arial"/>
              <a:buAutoNum type="arabicPeriod"/>
            </a:pPr>
            <a:r>
              <a:rPr lang="en-US" sz="2400" b="1" dirty="0">
                <a:solidFill>
                  <a:schemeClr val="dk2"/>
                </a:solidFill>
              </a:rPr>
              <a:t>Most often used daily, weekly, throughout the month.</a:t>
            </a:r>
          </a:p>
        </p:txBody>
      </p:sp>
      <p:sp>
        <p:nvSpPr>
          <p:cNvPr id="49" name="Google Shape;49;p2"/>
          <p:cNvSpPr txBox="1"/>
          <p:nvPr/>
        </p:nvSpPr>
        <p:spPr>
          <a:xfrm>
            <a:off x="379984" y="6293626"/>
            <a:ext cx="55133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t>2</a:t>
            </a:fld>
            <a:endParaRPr sz="1200" b="1">
              <a:solidFill>
                <a:schemeClr val="lt1"/>
              </a:solidFill>
              <a:latin typeface="Arial"/>
              <a:ea typeface="Arial"/>
              <a:cs typeface="Arial"/>
              <a:sym typeface="Arial"/>
            </a:endParaRPr>
          </a:p>
        </p:txBody>
      </p:sp>
      <p:sp>
        <p:nvSpPr>
          <p:cNvPr id="50" name="Google Shape;50;p2"/>
          <p:cNvSpPr txBox="1"/>
          <p:nvPr/>
        </p:nvSpPr>
        <p:spPr>
          <a:xfrm>
            <a:off x="4571999" y="609600"/>
            <a:ext cx="6858002" cy="769355"/>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None/>
            </a:pPr>
            <a:r>
              <a:rPr lang="en-US" sz="3000" dirty="0">
                <a:solidFill>
                  <a:schemeClr val="accent1"/>
                </a:solidFill>
                <a:latin typeface="Arial"/>
                <a:ea typeface="Arial"/>
                <a:cs typeface="Arial"/>
                <a:sym typeface="Arial"/>
              </a:rPr>
              <a:t>Purpose of this report</a:t>
            </a:r>
            <a:endParaRPr sz="3000" b="1" dirty="0">
              <a:solidFill>
                <a:schemeClr val="accent1"/>
              </a:solidFill>
              <a:latin typeface="Arial"/>
              <a:ea typeface="Arial"/>
              <a:cs typeface="Arial"/>
              <a:sym typeface="Arial"/>
            </a:endParaRP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pic>
        <p:nvPicPr>
          <p:cNvPr id="56" name="Google Shape;56;p3" descr="A picture containing indoor, ceiling, table, food&#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57" name="Google Shape;57;p3"/>
          <p:cNvSpPr/>
          <p:nvPr/>
        </p:nvSpPr>
        <p:spPr>
          <a:xfrm>
            <a:off x="0" y="0"/>
            <a:ext cx="12192000" cy="6858000"/>
          </a:xfrm>
          <a:prstGeom prst="rect">
            <a:avLst/>
          </a:prstGeom>
          <a:solidFill>
            <a:schemeClr val="accent1">
              <a:alpha val="15686"/>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58" name="Google Shape;58;p3"/>
          <p:cNvPicPr preferRelativeResize="0"/>
          <p:nvPr/>
        </p:nvPicPr>
        <p:blipFill rotWithShape="1">
          <a:blip r:embed="rId4">
            <a:alphaModFix/>
          </a:blip>
          <a:srcRect/>
          <a:stretch/>
        </p:blipFill>
        <p:spPr>
          <a:xfrm>
            <a:off x="11181172" y="6095983"/>
            <a:ext cx="637252" cy="637252"/>
          </a:xfrm>
          <a:prstGeom prst="rect">
            <a:avLst/>
          </a:prstGeom>
          <a:noFill/>
          <a:ln>
            <a:noFill/>
          </a:ln>
        </p:spPr>
      </p:pic>
      <p:grpSp>
        <p:nvGrpSpPr>
          <p:cNvPr id="59" name="Google Shape;59;p3"/>
          <p:cNvGrpSpPr/>
          <p:nvPr/>
        </p:nvGrpSpPr>
        <p:grpSpPr>
          <a:xfrm>
            <a:off x="-2039815" y="1494504"/>
            <a:ext cx="7648763" cy="2928411"/>
            <a:chOff x="-2039815" y="1494504"/>
            <a:chExt cx="7648763" cy="2928411"/>
          </a:xfrm>
        </p:grpSpPr>
        <p:pic>
          <p:nvPicPr>
            <p:cNvPr id="60" name="Google Shape;60;p3"/>
            <p:cNvPicPr preferRelativeResize="0"/>
            <p:nvPr/>
          </p:nvPicPr>
          <p:blipFill rotWithShape="1">
            <a:blip r:embed="rId5">
              <a:alphaModFix/>
            </a:blip>
            <a:srcRect/>
            <a:stretch/>
          </p:blipFill>
          <p:spPr>
            <a:xfrm>
              <a:off x="-2039815" y="2477729"/>
              <a:ext cx="7290789" cy="1945186"/>
            </a:xfrm>
            <a:prstGeom prst="rect">
              <a:avLst/>
            </a:prstGeom>
            <a:noFill/>
            <a:ln>
              <a:noFill/>
            </a:ln>
          </p:spPr>
        </p:pic>
        <p:sp>
          <p:nvSpPr>
            <p:cNvPr id="61" name="Google Shape;61;p3"/>
            <p:cNvSpPr txBox="1"/>
            <p:nvPr/>
          </p:nvSpPr>
          <p:spPr>
            <a:xfrm>
              <a:off x="1021914" y="3041234"/>
              <a:ext cx="4587034" cy="707886"/>
            </a:xfrm>
            <a:prstGeom prst="rect">
              <a:avLst/>
            </a:prstGeom>
            <a:noFill/>
            <a:ln>
              <a:noFill/>
            </a:ln>
            <a:effectLst>
              <a:outerShdw dist="76200" dir="4200000" algn="ctr" rotWithShape="0">
                <a:srgbClr val="FFF2CC"/>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4000" dirty="0">
                  <a:solidFill>
                    <a:schemeClr val="dk1"/>
                  </a:solidFill>
                  <a:latin typeface="Arial"/>
                  <a:ea typeface="Arial"/>
                  <a:cs typeface="Arial"/>
                  <a:sym typeface="Arial"/>
                </a:rPr>
                <a:t>Getting oriented</a:t>
              </a:r>
              <a:endParaRPr sz="4000" i="1" dirty="0">
                <a:solidFill>
                  <a:schemeClr val="dk1"/>
                </a:solidFill>
                <a:latin typeface="Arial"/>
                <a:ea typeface="Arial"/>
                <a:cs typeface="Arial"/>
                <a:sym typeface="Arial"/>
              </a:endParaRPr>
            </a:p>
          </p:txBody>
        </p:sp>
        <p:sp>
          <p:nvSpPr>
            <p:cNvPr id="62" name="Google Shape;62;p3"/>
            <p:cNvSpPr txBox="1"/>
            <p:nvPr/>
          </p:nvSpPr>
          <p:spPr>
            <a:xfrm>
              <a:off x="914400" y="1494504"/>
              <a:ext cx="4237704" cy="1631216"/>
            </a:xfrm>
            <a:prstGeom prst="rect">
              <a:avLst/>
            </a:prstGeom>
            <a:noFill/>
            <a:ln>
              <a:noFill/>
            </a:ln>
            <a:effectLst>
              <a:outerShdw dist="63500" dir="2700000" algn="tl" rotWithShape="0">
                <a:schemeClr val="lt1"/>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0000" b="1">
                  <a:solidFill>
                    <a:schemeClr val="accent4"/>
                  </a:solidFill>
                  <a:latin typeface="Arial"/>
                  <a:ea typeface="Arial"/>
                  <a:cs typeface="Arial"/>
                  <a:sym typeface="Arial"/>
                </a:rPr>
                <a:t>1.</a:t>
              </a:r>
              <a:endParaRPr/>
            </a:p>
          </p:txBody>
        </p:sp>
      </p:gr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grpSp>
        <p:nvGrpSpPr>
          <p:cNvPr id="68" name="Google Shape;68;p4"/>
          <p:cNvGrpSpPr/>
          <p:nvPr/>
        </p:nvGrpSpPr>
        <p:grpSpPr>
          <a:xfrm>
            <a:off x="-191856" y="6095983"/>
            <a:ext cx="12010280" cy="637252"/>
            <a:chOff x="-191856" y="6095983"/>
            <a:chExt cx="12010280" cy="637252"/>
          </a:xfrm>
        </p:grpSpPr>
        <p:sp>
          <p:nvSpPr>
            <p:cNvPr id="69" name="Google Shape;69;p4"/>
            <p:cNvSpPr/>
            <p:nvPr/>
          </p:nvSpPr>
          <p:spPr>
            <a:xfrm>
              <a:off x="-191856" y="6216848"/>
              <a:ext cx="11102385" cy="419907"/>
            </a:xfrm>
            <a:prstGeom prst="parallelogram">
              <a:avLst>
                <a:gd name="adj" fmla="val 25000"/>
              </a:avLst>
            </a:prstGeom>
            <a:solidFill>
              <a:schemeClr val="dk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70" name="Google Shape;70;p4"/>
            <p:cNvPicPr preferRelativeResize="0"/>
            <p:nvPr/>
          </p:nvPicPr>
          <p:blipFill rotWithShape="1">
            <a:blip r:embed="rId3">
              <a:alphaModFix/>
            </a:blip>
            <a:srcRect/>
            <a:stretch/>
          </p:blipFill>
          <p:spPr>
            <a:xfrm>
              <a:off x="11181172" y="6095983"/>
              <a:ext cx="637252" cy="637252"/>
            </a:xfrm>
            <a:prstGeom prst="rect">
              <a:avLst/>
            </a:prstGeom>
            <a:noFill/>
            <a:ln>
              <a:noFill/>
            </a:ln>
          </p:spPr>
        </p:pic>
      </p:grpSp>
      <p:sp>
        <p:nvSpPr>
          <p:cNvPr id="71" name="Google Shape;71;p4"/>
          <p:cNvSpPr txBox="1"/>
          <p:nvPr/>
        </p:nvSpPr>
        <p:spPr>
          <a:xfrm>
            <a:off x="379984" y="6293626"/>
            <a:ext cx="55133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200" b="1">
                <a:solidFill>
                  <a:schemeClr val="lt1"/>
                </a:solidFill>
                <a:latin typeface="Arial"/>
                <a:ea typeface="Arial"/>
                <a:cs typeface="Arial"/>
                <a:sym typeface="Arial"/>
              </a:rPr>
              <a:t>4</a:t>
            </a:fld>
            <a:endParaRPr sz="1200" b="1">
              <a:solidFill>
                <a:schemeClr val="lt1"/>
              </a:solidFill>
              <a:latin typeface="Arial"/>
              <a:ea typeface="Arial"/>
              <a:cs typeface="Arial"/>
              <a:sym typeface="Arial"/>
            </a:endParaRPr>
          </a:p>
        </p:txBody>
      </p:sp>
      <p:sp>
        <p:nvSpPr>
          <p:cNvPr id="18" name="Google Shape;89;p5">
            <a:extLst>
              <a:ext uri="{FF2B5EF4-FFF2-40B4-BE49-F238E27FC236}">
                <a16:creationId xmlns:a16="http://schemas.microsoft.com/office/drawing/2014/main" id="{01F2E469-9B96-9444-BF19-396F81A36454}"/>
              </a:ext>
            </a:extLst>
          </p:cNvPr>
          <p:cNvSpPr/>
          <p:nvPr/>
        </p:nvSpPr>
        <p:spPr>
          <a:xfrm>
            <a:off x="740648" y="914237"/>
            <a:ext cx="2600430" cy="298235"/>
          </a:xfrm>
          <a:prstGeom prst="rect">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 name="Google Shape;93;p5">
            <a:extLst>
              <a:ext uri="{FF2B5EF4-FFF2-40B4-BE49-F238E27FC236}">
                <a16:creationId xmlns:a16="http://schemas.microsoft.com/office/drawing/2014/main" id="{E601A937-B520-B543-9972-3CA102B557AC}"/>
              </a:ext>
            </a:extLst>
          </p:cNvPr>
          <p:cNvSpPr txBox="1"/>
          <p:nvPr/>
        </p:nvSpPr>
        <p:spPr>
          <a:xfrm>
            <a:off x="379984" y="508454"/>
            <a:ext cx="3119354"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chemeClr val="accent1"/>
                </a:solidFill>
                <a:latin typeface="Arial"/>
                <a:ea typeface="Arial"/>
                <a:cs typeface="Arial"/>
                <a:sym typeface="Arial"/>
              </a:rPr>
              <a:t>The </a:t>
            </a:r>
            <a:r>
              <a:rPr lang="en-US" sz="4000" b="1" dirty="0">
                <a:solidFill>
                  <a:schemeClr val="accent1"/>
                </a:solidFill>
              </a:rPr>
              <a:t>header</a:t>
            </a:r>
            <a:endParaRPr sz="2400" dirty="0">
              <a:solidFill>
                <a:schemeClr val="dk2"/>
              </a:solidFill>
              <a:latin typeface="Arial Black"/>
              <a:ea typeface="Arial Black"/>
              <a:cs typeface="Arial Black"/>
              <a:sym typeface="Arial Black"/>
            </a:endParaRPr>
          </a:p>
        </p:txBody>
      </p:sp>
      <p:sp>
        <p:nvSpPr>
          <p:cNvPr id="23" name="Speech Bubble: Rectangle with Corners Rounded 10">
            <a:extLst>
              <a:ext uri="{FF2B5EF4-FFF2-40B4-BE49-F238E27FC236}">
                <a16:creationId xmlns:a16="http://schemas.microsoft.com/office/drawing/2014/main" id="{FAB36B08-221E-5C46-BC3F-55BD8F88F347}"/>
              </a:ext>
            </a:extLst>
          </p:cNvPr>
          <p:cNvSpPr/>
          <p:nvPr/>
        </p:nvSpPr>
        <p:spPr>
          <a:xfrm>
            <a:off x="8087530" y="1676290"/>
            <a:ext cx="3518285" cy="12269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a:solidFill>
                  <a:schemeClr val="accent6">
                    <a:lumMod val="75000"/>
                  </a:schemeClr>
                </a:solidFill>
              </a:rPr>
              <a:t>Shows where the month would end if current sales continued on that trend. </a:t>
            </a:r>
            <a:endParaRPr lang="en-US" sz="1600" i="1" dirty="0">
              <a:solidFill>
                <a:schemeClr val="accent6">
                  <a:lumMod val="75000"/>
                </a:schemeClr>
              </a:solidFill>
            </a:endParaRPr>
          </a:p>
        </p:txBody>
      </p:sp>
      <p:sp>
        <p:nvSpPr>
          <p:cNvPr id="24" name="Speech Bubble: Rectangle with Corners Rounded 11">
            <a:extLst>
              <a:ext uri="{FF2B5EF4-FFF2-40B4-BE49-F238E27FC236}">
                <a16:creationId xmlns:a16="http://schemas.microsoft.com/office/drawing/2014/main" id="{6FEE5265-D5D6-5B42-B6B2-F8E0AA934BFD}"/>
              </a:ext>
            </a:extLst>
          </p:cNvPr>
          <p:cNvSpPr/>
          <p:nvPr/>
        </p:nvSpPr>
        <p:spPr>
          <a:xfrm>
            <a:off x="8530517" y="4772988"/>
            <a:ext cx="2747083" cy="12151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a:solidFill>
                  <a:schemeClr val="accent4">
                    <a:lumMod val="75000"/>
                  </a:schemeClr>
                </a:solidFill>
              </a:rPr>
              <a:t>Shows where the month would end if everything else continued on their trends. </a:t>
            </a:r>
            <a:endParaRPr lang="en-US" sz="1600" i="1" dirty="0">
              <a:solidFill>
                <a:schemeClr val="accent4">
                  <a:lumMod val="75000"/>
                </a:schemeClr>
              </a:solidFill>
            </a:endParaRPr>
          </a:p>
        </p:txBody>
      </p:sp>
      <p:sp>
        <p:nvSpPr>
          <p:cNvPr id="26" name="Speech Bubble: Rectangle with Corners Rounded 13">
            <a:extLst>
              <a:ext uri="{FF2B5EF4-FFF2-40B4-BE49-F238E27FC236}">
                <a16:creationId xmlns:a16="http://schemas.microsoft.com/office/drawing/2014/main" id="{D3F41986-1198-264D-B0AF-1C7C46BB3816}"/>
              </a:ext>
            </a:extLst>
          </p:cNvPr>
          <p:cNvSpPr/>
          <p:nvPr/>
        </p:nvSpPr>
        <p:spPr>
          <a:xfrm>
            <a:off x="8434089" y="3018157"/>
            <a:ext cx="2843511" cy="1421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a:solidFill>
                  <a:srgbClr val="C00000"/>
                </a:solidFill>
              </a:rPr>
              <a:t>Shows where the month would end if current markdowns continued on that trend. </a:t>
            </a:r>
            <a:endParaRPr lang="en-US" sz="1600" i="1" dirty="0">
              <a:solidFill>
                <a:srgbClr val="C00000"/>
              </a:solidFill>
            </a:endParaRPr>
          </a:p>
        </p:txBody>
      </p:sp>
      <p:pic>
        <p:nvPicPr>
          <p:cNvPr id="3" name="Picture 2">
            <a:extLst>
              <a:ext uri="{FF2B5EF4-FFF2-40B4-BE49-F238E27FC236}">
                <a16:creationId xmlns:a16="http://schemas.microsoft.com/office/drawing/2014/main" id="{22155F5C-2636-C043-8739-557BEC4E9E29}"/>
              </a:ext>
            </a:extLst>
          </p:cNvPr>
          <p:cNvPicPr>
            <a:picLocks noChangeAspect="1"/>
          </p:cNvPicPr>
          <p:nvPr/>
        </p:nvPicPr>
        <p:blipFill>
          <a:blip r:embed="rId4"/>
          <a:stretch>
            <a:fillRect/>
          </a:stretch>
        </p:blipFill>
        <p:spPr>
          <a:xfrm>
            <a:off x="222449" y="1958838"/>
            <a:ext cx="7764044" cy="666519"/>
          </a:xfrm>
          <a:prstGeom prst="rect">
            <a:avLst/>
          </a:prstGeom>
        </p:spPr>
      </p:pic>
      <p:pic>
        <p:nvPicPr>
          <p:cNvPr id="5" name="Picture 4">
            <a:extLst>
              <a:ext uri="{FF2B5EF4-FFF2-40B4-BE49-F238E27FC236}">
                <a16:creationId xmlns:a16="http://schemas.microsoft.com/office/drawing/2014/main" id="{51D4C506-90BE-3D4A-8478-75D4D51FA9B8}"/>
              </a:ext>
            </a:extLst>
          </p:cNvPr>
          <p:cNvPicPr>
            <a:picLocks noChangeAspect="1"/>
          </p:cNvPicPr>
          <p:nvPr/>
        </p:nvPicPr>
        <p:blipFill>
          <a:blip r:embed="rId5"/>
          <a:stretch>
            <a:fillRect/>
          </a:stretch>
        </p:blipFill>
        <p:spPr>
          <a:xfrm>
            <a:off x="173726" y="5035772"/>
            <a:ext cx="7913803" cy="574538"/>
          </a:xfrm>
          <a:prstGeom prst="rect">
            <a:avLst/>
          </a:prstGeom>
        </p:spPr>
      </p:pic>
      <p:pic>
        <p:nvPicPr>
          <p:cNvPr id="7" name="Picture 6">
            <a:extLst>
              <a:ext uri="{FF2B5EF4-FFF2-40B4-BE49-F238E27FC236}">
                <a16:creationId xmlns:a16="http://schemas.microsoft.com/office/drawing/2014/main" id="{7B30054B-AFEE-FE40-B02F-0E487EBA1AF9}"/>
              </a:ext>
            </a:extLst>
          </p:cNvPr>
          <p:cNvPicPr>
            <a:picLocks noChangeAspect="1"/>
          </p:cNvPicPr>
          <p:nvPr/>
        </p:nvPicPr>
        <p:blipFill>
          <a:blip r:embed="rId6"/>
          <a:stretch>
            <a:fillRect/>
          </a:stretch>
        </p:blipFill>
        <p:spPr>
          <a:xfrm>
            <a:off x="173727" y="3456486"/>
            <a:ext cx="7970437" cy="520215"/>
          </a:xfrm>
          <a:prstGeom prst="rect">
            <a:avLst/>
          </a:prstGeom>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7" name="Google Shape;227;p13" descr="A picture containing text, indoor, ceiling, tiled&#10;&#10;Description automatically generated"/>
          <p:cNvPicPr preferRelativeResize="0"/>
          <p:nvPr/>
        </p:nvPicPr>
        <p:blipFill rotWithShape="1">
          <a:blip r:embed="rId3">
            <a:alphaModFix/>
          </a:blip>
          <a:srcRect/>
          <a:stretch/>
        </p:blipFill>
        <p:spPr>
          <a:xfrm>
            <a:off x="-1" y="0"/>
            <a:ext cx="12192002" cy="6858000"/>
          </a:xfrm>
          <a:prstGeom prst="rect">
            <a:avLst/>
          </a:prstGeom>
          <a:noFill/>
          <a:ln>
            <a:noFill/>
          </a:ln>
        </p:spPr>
      </p:pic>
      <p:sp>
        <p:nvSpPr>
          <p:cNvPr id="228" name="Google Shape;228;p13"/>
          <p:cNvSpPr/>
          <p:nvPr/>
        </p:nvSpPr>
        <p:spPr>
          <a:xfrm>
            <a:off x="0" y="0"/>
            <a:ext cx="12192000" cy="6858000"/>
          </a:xfrm>
          <a:prstGeom prst="rect">
            <a:avLst/>
          </a:prstGeom>
          <a:solidFill>
            <a:schemeClr val="accent1">
              <a:alpha val="2392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29" name="Google Shape;229;p13"/>
          <p:cNvPicPr preferRelativeResize="0"/>
          <p:nvPr/>
        </p:nvPicPr>
        <p:blipFill rotWithShape="1">
          <a:blip r:embed="rId4">
            <a:alphaModFix/>
          </a:blip>
          <a:srcRect/>
          <a:stretch/>
        </p:blipFill>
        <p:spPr>
          <a:xfrm>
            <a:off x="11181172" y="6095983"/>
            <a:ext cx="637252" cy="637252"/>
          </a:xfrm>
          <a:prstGeom prst="rect">
            <a:avLst/>
          </a:prstGeom>
          <a:noFill/>
          <a:ln>
            <a:noFill/>
          </a:ln>
        </p:spPr>
      </p:pic>
      <p:grpSp>
        <p:nvGrpSpPr>
          <p:cNvPr id="230" name="Google Shape;230;p13"/>
          <p:cNvGrpSpPr/>
          <p:nvPr/>
        </p:nvGrpSpPr>
        <p:grpSpPr>
          <a:xfrm>
            <a:off x="-3737115" y="1627026"/>
            <a:ext cx="9467353" cy="3099987"/>
            <a:chOff x="-4315249" y="1494504"/>
            <a:chExt cx="9467353" cy="3099987"/>
          </a:xfrm>
        </p:grpSpPr>
        <p:pic>
          <p:nvPicPr>
            <p:cNvPr id="231" name="Google Shape;231;p13"/>
            <p:cNvPicPr preferRelativeResize="0"/>
            <p:nvPr/>
          </p:nvPicPr>
          <p:blipFill rotWithShape="1">
            <a:blip r:embed="rId5">
              <a:alphaModFix/>
            </a:blip>
            <a:srcRect/>
            <a:stretch/>
          </p:blipFill>
          <p:spPr>
            <a:xfrm>
              <a:off x="-4315249" y="2418265"/>
              <a:ext cx="8156757" cy="2176226"/>
            </a:xfrm>
            <a:prstGeom prst="rect">
              <a:avLst/>
            </a:prstGeom>
            <a:noFill/>
            <a:ln>
              <a:noFill/>
            </a:ln>
          </p:spPr>
        </p:pic>
        <p:sp>
          <p:nvSpPr>
            <p:cNvPr id="232" name="Google Shape;232;p13"/>
            <p:cNvSpPr txBox="1"/>
            <p:nvPr/>
          </p:nvSpPr>
          <p:spPr>
            <a:xfrm>
              <a:off x="-185530" y="3041234"/>
              <a:ext cx="3776869" cy="1323399"/>
            </a:xfrm>
            <a:prstGeom prst="rect">
              <a:avLst/>
            </a:prstGeom>
            <a:noFill/>
            <a:ln>
              <a:noFill/>
            </a:ln>
            <a:effectLst>
              <a:outerShdw dist="76200" dir="4200000" algn="ctr" rotWithShape="0">
                <a:srgbClr val="FFF2CC"/>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4000" dirty="0">
                  <a:solidFill>
                    <a:schemeClr val="dk1"/>
                  </a:solidFill>
                  <a:latin typeface="Arial"/>
                  <a:ea typeface="Arial"/>
                  <a:cs typeface="Arial"/>
                  <a:sym typeface="Arial"/>
                </a:rPr>
                <a:t>Month to date Updates</a:t>
              </a:r>
              <a:endParaRPr sz="4000" i="1" dirty="0">
                <a:solidFill>
                  <a:schemeClr val="dk1"/>
                </a:solidFill>
                <a:latin typeface="Arial"/>
                <a:ea typeface="Arial"/>
                <a:cs typeface="Arial"/>
                <a:sym typeface="Arial"/>
              </a:endParaRPr>
            </a:p>
          </p:txBody>
        </p:sp>
        <p:sp>
          <p:nvSpPr>
            <p:cNvPr id="233" name="Google Shape;233;p13"/>
            <p:cNvSpPr txBox="1"/>
            <p:nvPr/>
          </p:nvSpPr>
          <p:spPr>
            <a:xfrm>
              <a:off x="914400" y="1494504"/>
              <a:ext cx="4237704" cy="1631216"/>
            </a:xfrm>
            <a:prstGeom prst="rect">
              <a:avLst/>
            </a:prstGeom>
            <a:noFill/>
            <a:ln>
              <a:noFill/>
            </a:ln>
            <a:effectLst>
              <a:outerShdw dist="63500" dir="2700000" algn="tl" rotWithShape="0">
                <a:schemeClr val="lt1"/>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0000" b="1" dirty="0">
                  <a:solidFill>
                    <a:schemeClr val="accent4"/>
                  </a:solidFill>
                  <a:latin typeface="Arial"/>
                  <a:ea typeface="Arial"/>
                  <a:cs typeface="Arial"/>
                  <a:sym typeface="Arial"/>
                </a:rPr>
                <a:t>2.</a:t>
              </a:r>
              <a:endParaRPr dirty="0"/>
            </a:p>
          </p:txBody>
        </p:sp>
      </p:grpSp>
    </p:spTree>
    <p:extLst>
      <p:ext uri="{BB962C8B-B14F-4D97-AF65-F5344CB8AC3E}">
        <p14:creationId xmlns:p14="http://schemas.microsoft.com/office/powerpoint/2010/main" val="2992477632"/>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29"/>
          <p:cNvSpPr/>
          <p:nvPr/>
        </p:nvSpPr>
        <p:spPr>
          <a:xfrm>
            <a:off x="4298370" y="4878064"/>
            <a:ext cx="1398077" cy="1078992"/>
          </a:xfrm>
          <a:prstGeom prst="rect">
            <a:avLst/>
          </a:prstGeom>
          <a:solidFill>
            <a:schemeClr val="accent4"/>
          </a:solidFill>
          <a:ln>
            <a:noFill/>
          </a:ln>
        </p:spPr>
        <p:txBody>
          <a:bodyPr spcFirstLastPara="1" wrap="square" lIns="93225" tIns="93225" rIns="93225" bIns="93225"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 Progress Report</a:t>
            </a:r>
            <a:endParaRPr sz="1600" b="0" i="0" u="none" strike="noStrike" cap="none">
              <a:solidFill>
                <a:schemeClr val="lt1"/>
              </a:solidFill>
              <a:latin typeface="Arial"/>
              <a:ea typeface="Arial"/>
              <a:cs typeface="Arial"/>
              <a:sym typeface="Arial"/>
            </a:endParaRPr>
          </a:p>
        </p:txBody>
      </p:sp>
      <p:cxnSp>
        <p:nvCxnSpPr>
          <p:cNvPr id="523" name="Google Shape;523;p29"/>
          <p:cNvCxnSpPr/>
          <p:nvPr/>
        </p:nvCxnSpPr>
        <p:spPr>
          <a:xfrm rot="10800000" flipH="1">
            <a:off x="4985238" y="4275690"/>
            <a:ext cx="272562" cy="801893"/>
          </a:xfrm>
          <a:prstGeom prst="straightConnector1">
            <a:avLst/>
          </a:prstGeom>
          <a:noFill/>
          <a:ln w="31750" cap="flat" cmpd="sng">
            <a:solidFill>
              <a:schemeClr val="accent4"/>
            </a:solidFill>
            <a:prstDash val="solid"/>
            <a:miter lim="800000"/>
            <a:headEnd type="none" w="sm" len="sm"/>
            <a:tailEnd type="none" w="sm" len="sm"/>
          </a:ln>
        </p:spPr>
      </p:cxnSp>
      <p:cxnSp>
        <p:nvCxnSpPr>
          <p:cNvPr id="524" name="Google Shape;524;p29"/>
          <p:cNvCxnSpPr/>
          <p:nvPr/>
        </p:nvCxnSpPr>
        <p:spPr>
          <a:xfrm>
            <a:off x="5894368" y="1943100"/>
            <a:ext cx="0" cy="1215360"/>
          </a:xfrm>
          <a:prstGeom prst="straightConnector1">
            <a:avLst/>
          </a:prstGeom>
          <a:noFill/>
          <a:ln w="31750" cap="flat" cmpd="sng">
            <a:solidFill>
              <a:srgbClr val="A5A5A5"/>
            </a:solidFill>
            <a:prstDash val="solid"/>
            <a:miter lim="800000"/>
            <a:headEnd type="none" w="sm" len="sm"/>
            <a:tailEnd type="none" w="sm" len="sm"/>
          </a:ln>
        </p:spPr>
      </p:cxnSp>
      <p:cxnSp>
        <p:nvCxnSpPr>
          <p:cNvPr id="525" name="Google Shape;525;p29"/>
          <p:cNvCxnSpPr/>
          <p:nvPr/>
        </p:nvCxnSpPr>
        <p:spPr>
          <a:xfrm rot="10800000" flipH="1">
            <a:off x="3244362" y="4064672"/>
            <a:ext cx="1239715" cy="720231"/>
          </a:xfrm>
          <a:prstGeom prst="straightConnector1">
            <a:avLst/>
          </a:prstGeom>
          <a:noFill/>
          <a:ln w="31750" cap="flat" cmpd="sng">
            <a:solidFill>
              <a:schemeClr val="accent4"/>
            </a:solidFill>
            <a:prstDash val="solid"/>
            <a:miter lim="800000"/>
            <a:headEnd type="none" w="sm" len="sm"/>
            <a:tailEnd type="none" w="sm" len="sm"/>
          </a:ln>
        </p:spPr>
      </p:cxnSp>
      <p:cxnSp>
        <p:nvCxnSpPr>
          <p:cNvPr id="526" name="Google Shape;526;p29"/>
          <p:cNvCxnSpPr>
            <a:stCxn id="527" idx="1"/>
          </p:cNvCxnSpPr>
          <p:nvPr/>
        </p:nvCxnSpPr>
        <p:spPr>
          <a:xfrm flipH="1">
            <a:off x="7505744" y="3579480"/>
            <a:ext cx="1213200" cy="39600"/>
          </a:xfrm>
          <a:prstGeom prst="straightConnector1">
            <a:avLst/>
          </a:prstGeom>
          <a:noFill/>
          <a:ln w="31750" cap="flat" cmpd="sng">
            <a:solidFill>
              <a:srgbClr val="B1B4B1"/>
            </a:solidFill>
            <a:prstDash val="solid"/>
            <a:miter lim="800000"/>
            <a:headEnd type="none" w="sm" len="sm"/>
            <a:tailEnd type="none" w="sm" len="sm"/>
          </a:ln>
        </p:spPr>
      </p:cxnSp>
      <p:cxnSp>
        <p:nvCxnSpPr>
          <p:cNvPr id="528" name="Google Shape;528;p29"/>
          <p:cNvCxnSpPr/>
          <p:nvPr/>
        </p:nvCxnSpPr>
        <p:spPr>
          <a:xfrm>
            <a:off x="3388029" y="2398106"/>
            <a:ext cx="1201556" cy="760354"/>
          </a:xfrm>
          <a:prstGeom prst="straightConnector1">
            <a:avLst/>
          </a:prstGeom>
          <a:noFill/>
          <a:ln w="31750" cap="rnd" cmpd="sng">
            <a:solidFill>
              <a:srgbClr val="B1B4B1"/>
            </a:solidFill>
            <a:prstDash val="solid"/>
            <a:miter lim="800000"/>
            <a:headEnd type="none" w="sm" len="sm"/>
            <a:tailEnd type="none" w="sm" len="sm"/>
          </a:ln>
        </p:spPr>
      </p:cxnSp>
      <p:cxnSp>
        <p:nvCxnSpPr>
          <p:cNvPr id="529" name="Google Shape;529;p29"/>
          <p:cNvCxnSpPr/>
          <p:nvPr/>
        </p:nvCxnSpPr>
        <p:spPr>
          <a:xfrm>
            <a:off x="2668877" y="3599324"/>
            <a:ext cx="1753654" cy="60235"/>
          </a:xfrm>
          <a:prstGeom prst="straightConnector1">
            <a:avLst/>
          </a:prstGeom>
          <a:noFill/>
          <a:ln w="31750" cap="flat" cmpd="sng">
            <a:solidFill>
              <a:srgbClr val="B1B4B1"/>
            </a:solidFill>
            <a:prstDash val="solid"/>
            <a:miter lim="800000"/>
            <a:headEnd type="none" w="sm" len="sm"/>
            <a:tailEnd type="none" w="sm" len="sm"/>
          </a:ln>
        </p:spPr>
      </p:cxnSp>
      <p:cxnSp>
        <p:nvCxnSpPr>
          <p:cNvPr id="530" name="Google Shape;530;p29"/>
          <p:cNvCxnSpPr/>
          <p:nvPr/>
        </p:nvCxnSpPr>
        <p:spPr>
          <a:xfrm rot="10800000">
            <a:off x="6670570" y="4348929"/>
            <a:ext cx="263632" cy="728654"/>
          </a:xfrm>
          <a:prstGeom prst="straightConnector1">
            <a:avLst/>
          </a:prstGeom>
          <a:noFill/>
          <a:ln w="31750" cap="flat" cmpd="sng">
            <a:solidFill>
              <a:srgbClr val="B1B4B1"/>
            </a:solidFill>
            <a:prstDash val="solid"/>
            <a:miter lim="800000"/>
            <a:headEnd type="none" w="sm" len="sm"/>
            <a:tailEnd type="none" w="sm" len="sm"/>
          </a:ln>
        </p:spPr>
      </p:cxnSp>
      <p:cxnSp>
        <p:nvCxnSpPr>
          <p:cNvPr id="531" name="Google Shape;531;p29"/>
          <p:cNvCxnSpPr/>
          <p:nvPr/>
        </p:nvCxnSpPr>
        <p:spPr>
          <a:xfrm rot="10800000">
            <a:off x="7277240" y="3953276"/>
            <a:ext cx="898294" cy="581538"/>
          </a:xfrm>
          <a:prstGeom prst="straightConnector1">
            <a:avLst/>
          </a:prstGeom>
          <a:noFill/>
          <a:ln w="31750" cap="flat" cmpd="sng">
            <a:solidFill>
              <a:srgbClr val="B1B4B1"/>
            </a:solidFill>
            <a:prstDash val="solid"/>
            <a:miter lim="800000"/>
            <a:headEnd type="none" w="sm" len="sm"/>
            <a:tailEnd type="none" w="sm" len="sm"/>
          </a:ln>
        </p:spPr>
      </p:cxnSp>
      <p:cxnSp>
        <p:nvCxnSpPr>
          <p:cNvPr id="532" name="Google Shape;532;p29"/>
          <p:cNvCxnSpPr/>
          <p:nvPr/>
        </p:nvCxnSpPr>
        <p:spPr>
          <a:xfrm flipH="1">
            <a:off x="7303617" y="2502141"/>
            <a:ext cx="943568" cy="659827"/>
          </a:xfrm>
          <a:prstGeom prst="straightConnector1">
            <a:avLst/>
          </a:prstGeom>
          <a:noFill/>
          <a:ln w="31750" cap="flat" cmpd="sng">
            <a:solidFill>
              <a:srgbClr val="B1B4B1"/>
            </a:solidFill>
            <a:prstDash val="solid"/>
            <a:miter lim="800000"/>
            <a:headEnd type="none" w="sm" len="sm"/>
            <a:tailEnd type="none" w="sm" len="sm"/>
          </a:ln>
        </p:spPr>
      </p:cxnSp>
      <p:sp>
        <p:nvSpPr>
          <p:cNvPr id="533" name="Google Shape;533;p29"/>
          <p:cNvSpPr/>
          <p:nvPr/>
        </p:nvSpPr>
        <p:spPr>
          <a:xfrm>
            <a:off x="4174598" y="2925132"/>
            <a:ext cx="3439540" cy="1438751"/>
          </a:xfrm>
          <a:prstGeom prst="roundRect">
            <a:avLst>
              <a:gd name="adj" fmla="val 50000"/>
            </a:avLst>
          </a:prstGeom>
          <a:solidFill>
            <a:srgbClr val="654587"/>
          </a:solidFill>
          <a:ln>
            <a:noFill/>
          </a:ln>
        </p:spPr>
        <p:txBody>
          <a:bodyPr spcFirstLastPara="1" wrap="square" lIns="110850" tIns="110850" rIns="110850" bIns="110850" anchor="ctr" anchorCtr="0">
            <a:noAutofit/>
          </a:bodyPr>
          <a:lstStyle/>
          <a:p>
            <a:pPr marL="0" marR="0" lvl="0" indent="0" algn="ctr" rtl="0">
              <a:lnSpc>
                <a:spcPct val="90000"/>
              </a:lnSpc>
              <a:spcBef>
                <a:spcPts val="0"/>
              </a:spcBef>
              <a:spcAft>
                <a:spcPts val="0"/>
              </a:spcAft>
              <a:buClr>
                <a:schemeClr val="lt1"/>
              </a:buClr>
              <a:buSzPts val="2400"/>
              <a:buFont typeface="Arial"/>
              <a:buNone/>
            </a:pPr>
            <a:r>
              <a:rPr lang="en-US" sz="2400" b="1" i="0" u="none" strike="noStrike" cap="none">
                <a:solidFill>
                  <a:schemeClr val="lt1"/>
                </a:solidFill>
                <a:latin typeface="Arial"/>
                <a:ea typeface="Arial"/>
                <a:cs typeface="Arial"/>
                <a:sym typeface="Arial"/>
              </a:rPr>
              <a:t>Merchandise Plan</a:t>
            </a:r>
            <a:endParaRPr sz="1400" b="0" i="0" u="none" strike="noStrike" cap="none">
              <a:solidFill>
                <a:srgbClr val="000000"/>
              </a:solidFill>
              <a:latin typeface="Arial"/>
              <a:ea typeface="Arial"/>
              <a:cs typeface="Arial"/>
              <a:sym typeface="Arial"/>
            </a:endParaRPr>
          </a:p>
        </p:txBody>
      </p:sp>
      <p:sp>
        <p:nvSpPr>
          <p:cNvPr id="534" name="Google Shape;534;p29"/>
          <p:cNvSpPr/>
          <p:nvPr/>
        </p:nvSpPr>
        <p:spPr>
          <a:xfrm>
            <a:off x="8044849" y="1714724"/>
            <a:ext cx="1609222" cy="1018774"/>
          </a:xfrm>
          <a:prstGeom prst="rect">
            <a:avLst/>
          </a:prstGeom>
          <a:solidFill>
            <a:srgbClr val="B1B4B1"/>
          </a:solidFill>
          <a:ln>
            <a:noFill/>
          </a:ln>
        </p:spPr>
        <p:txBody>
          <a:bodyPr spcFirstLastPara="1" wrap="square" lIns="94175" tIns="94175" rIns="94175" bIns="94175"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Class Performance Report</a:t>
            </a:r>
            <a:endParaRPr sz="1400" b="0" i="0" u="none" strike="noStrike" cap="none">
              <a:solidFill>
                <a:srgbClr val="000000"/>
              </a:solidFill>
              <a:latin typeface="Arial"/>
              <a:ea typeface="Arial"/>
              <a:cs typeface="Arial"/>
              <a:sym typeface="Arial"/>
            </a:endParaRPr>
          </a:p>
        </p:txBody>
      </p:sp>
      <p:sp>
        <p:nvSpPr>
          <p:cNvPr id="527" name="Google Shape;527;p29"/>
          <p:cNvSpPr/>
          <p:nvPr/>
        </p:nvSpPr>
        <p:spPr>
          <a:xfrm>
            <a:off x="8718944" y="3070093"/>
            <a:ext cx="1609222" cy="1018774"/>
          </a:xfrm>
          <a:prstGeom prst="rect">
            <a:avLst/>
          </a:prstGeom>
          <a:solidFill>
            <a:srgbClr val="B1B4B1"/>
          </a:solidFill>
          <a:ln>
            <a:noFill/>
          </a:ln>
        </p:spPr>
        <p:txBody>
          <a:bodyPr spcFirstLastPara="1" wrap="square" lIns="94150" tIns="94150" rIns="94150" bIns="9415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Inventory Performance Report</a:t>
            </a:r>
            <a:endParaRPr sz="1400" b="0" i="0" u="none" strike="noStrike" cap="none">
              <a:solidFill>
                <a:srgbClr val="000000"/>
              </a:solidFill>
              <a:latin typeface="Arial"/>
              <a:ea typeface="Arial"/>
              <a:cs typeface="Arial"/>
              <a:sym typeface="Arial"/>
            </a:endParaRPr>
          </a:p>
        </p:txBody>
      </p:sp>
      <p:sp>
        <p:nvSpPr>
          <p:cNvPr id="535" name="Google Shape;535;p29"/>
          <p:cNvSpPr/>
          <p:nvPr/>
        </p:nvSpPr>
        <p:spPr>
          <a:xfrm>
            <a:off x="8044849" y="4425462"/>
            <a:ext cx="1469325" cy="1017042"/>
          </a:xfrm>
          <a:prstGeom prst="rect">
            <a:avLst/>
          </a:prstGeom>
          <a:solidFill>
            <a:srgbClr val="B1B4B1"/>
          </a:solidFill>
          <a:ln>
            <a:noFill/>
          </a:ln>
        </p:spPr>
        <p:txBody>
          <a:bodyPr spcFirstLastPara="1" wrap="square" lIns="99800" tIns="99800" rIns="99800" bIns="9980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Global Analytical Report</a:t>
            </a:r>
            <a:endParaRPr sz="1400" b="0" i="0" u="none" strike="noStrike" cap="none">
              <a:solidFill>
                <a:srgbClr val="000000"/>
              </a:solidFill>
              <a:latin typeface="Arial"/>
              <a:ea typeface="Arial"/>
              <a:cs typeface="Arial"/>
              <a:sym typeface="Arial"/>
            </a:endParaRPr>
          </a:p>
        </p:txBody>
      </p:sp>
      <p:sp>
        <p:nvSpPr>
          <p:cNvPr id="536" name="Google Shape;536;p29"/>
          <p:cNvSpPr/>
          <p:nvPr/>
        </p:nvSpPr>
        <p:spPr>
          <a:xfrm>
            <a:off x="6297832" y="4903755"/>
            <a:ext cx="1373010" cy="1051809"/>
          </a:xfrm>
          <a:prstGeom prst="rect">
            <a:avLst/>
          </a:prstGeom>
          <a:solidFill>
            <a:srgbClr val="A5A5A5"/>
          </a:solidFill>
          <a:ln>
            <a:noFill/>
          </a:ln>
        </p:spPr>
        <p:txBody>
          <a:bodyPr spcFirstLastPara="1" wrap="square" lIns="91975" tIns="91975" rIns="91975" bIns="91975"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1" i="0" u="none" strike="noStrike" cap="none">
                <a:solidFill>
                  <a:schemeClr val="lt1"/>
                </a:solidFill>
                <a:latin typeface="Arial"/>
                <a:ea typeface="Arial"/>
                <a:cs typeface="Arial"/>
                <a:sym typeface="Arial"/>
              </a:rPr>
              <a:t>Variance Report</a:t>
            </a:r>
            <a:endParaRPr sz="1600" b="1" i="0" u="none" strike="noStrike" cap="none">
              <a:solidFill>
                <a:schemeClr val="lt1"/>
              </a:solidFill>
              <a:latin typeface="Arial"/>
              <a:ea typeface="Arial"/>
              <a:cs typeface="Arial"/>
              <a:sym typeface="Arial"/>
            </a:endParaRPr>
          </a:p>
        </p:txBody>
      </p:sp>
      <p:sp>
        <p:nvSpPr>
          <p:cNvPr id="537" name="Google Shape;537;p29"/>
          <p:cNvSpPr/>
          <p:nvPr/>
        </p:nvSpPr>
        <p:spPr>
          <a:xfrm>
            <a:off x="1992806" y="1831369"/>
            <a:ext cx="1667024" cy="785483"/>
          </a:xfrm>
          <a:prstGeom prst="rect">
            <a:avLst/>
          </a:prstGeom>
          <a:solidFill>
            <a:srgbClr val="B1B4B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Inventory Action Report</a:t>
            </a:r>
            <a:endParaRPr sz="1400" b="0" i="0" u="none" strike="noStrike" cap="none">
              <a:solidFill>
                <a:srgbClr val="000000"/>
              </a:solidFill>
              <a:latin typeface="Arial"/>
              <a:ea typeface="Arial"/>
              <a:cs typeface="Arial"/>
              <a:sym typeface="Arial"/>
            </a:endParaRPr>
          </a:p>
        </p:txBody>
      </p:sp>
      <p:sp>
        <p:nvSpPr>
          <p:cNvPr id="538" name="Google Shape;538;p29"/>
          <p:cNvSpPr/>
          <p:nvPr/>
        </p:nvSpPr>
        <p:spPr>
          <a:xfrm>
            <a:off x="1192769" y="3158460"/>
            <a:ext cx="1600074" cy="842040"/>
          </a:xfrm>
          <a:prstGeom prst="rect">
            <a:avLst/>
          </a:prstGeom>
          <a:solidFill>
            <a:srgbClr val="B1B4B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OTB Recap</a:t>
            </a:r>
            <a:endParaRPr sz="1400" b="0" i="0" u="none" strike="noStrike" cap="none">
              <a:solidFill>
                <a:srgbClr val="000000"/>
              </a:solidFill>
              <a:latin typeface="Arial"/>
              <a:ea typeface="Arial"/>
              <a:cs typeface="Arial"/>
              <a:sym typeface="Arial"/>
            </a:endParaRPr>
          </a:p>
        </p:txBody>
      </p:sp>
      <p:sp>
        <p:nvSpPr>
          <p:cNvPr id="539" name="Google Shape;539;p29"/>
          <p:cNvSpPr/>
          <p:nvPr/>
        </p:nvSpPr>
        <p:spPr>
          <a:xfrm>
            <a:off x="4776809" y="1403115"/>
            <a:ext cx="2235118" cy="785482"/>
          </a:xfrm>
          <a:prstGeom prst="rect">
            <a:avLst/>
          </a:prstGeom>
          <a:solidFill>
            <a:srgbClr val="A5A5A5"/>
          </a:solidFill>
          <a:ln>
            <a:noFill/>
          </a:ln>
        </p:spPr>
        <p:txBody>
          <a:bodyPr spcFirstLastPara="1" wrap="square" lIns="90350" tIns="90350" rIns="90350" bIns="9035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Buyer Performance Report</a:t>
            </a:r>
            <a:endParaRPr sz="1400" b="0" i="0" u="none" strike="noStrike" cap="none">
              <a:solidFill>
                <a:srgbClr val="000000"/>
              </a:solidFill>
              <a:latin typeface="Arial"/>
              <a:ea typeface="Arial"/>
              <a:cs typeface="Arial"/>
              <a:sym typeface="Arial"/>
            </a:endParaRPr>
          </a:p>
        </p:txBody>
      </p:sp>
      <p:sp>
        <p:nvSpPr>
          <p:cNvPr id="540" name="Google Shape;540;p29"/>
          <p:cNvSpPr/>
          <p:nvPr/>
        </p:nvSpPr>
        <p:spPr>
          <a:xfrm>
            <a:off x="810228" y="1180618"/>
            <a:ext cx="10255169" cy="4907666"/>
          </a:xfrm>
          <a:prstGeom prst="rect">
            <a:avLst/>
          </a:prstGeom>
          <a:solidFill>
            <a:schemeClr val="lt1">
              <a:alpha val="77254"/>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41" name="Google Shape;541;p29"/>
          <p:cNvSpPr/>
          <p:nvPr/>
        </p:nvSpPr>
        <p:spPr>
          <a:xfrm>
            <a:off x="2090906" y="4425462"/>
            <a:ext cx="1470824" cy="1014984"/>
          </a:xfrm>
          <a:prstGeom prst="rect">
            <a:avLst/>
          </a:prstGeom>
          <a:solidFill>
            <a:schemeClr val="accent4"/>
          </a:solidFill>
          <a:ln w="53975" cap="flat" cmpd="sng">
            <a:solidFill>
              <a:schemeClr val="accent2"/>
            </a:solidFill>
            <a:prstDash val="solid"/>
            <a:miter lim="800000"/>
            <a:headEnd type="none" w="sm" len="sm"/>
            <a:tailEnd type="none" w="sm" len="sm"/>
          </a:ln>
        </p:spPr>
        <p:txBody>
          <a:bodyPr spcFirstLastPara="1" wrap="square" lIns="93625" tIns="93625" rIns="93625" bIns="93625"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Plan on Demand</a:t>
            </a:r>
            <a:endParaRPr sz="1400" b="0" i="0" u="none" strike="noStrike" cap="none">
              <a:solidFill>
                <a:srgbClr val="000000"/>
              </a:solidFill>
              <a:latin typeface="Arial"/>
              <a:ea typeface="Arial"/>
              <a:cs typeface="Arial"/>
              <a:sym typeface="Arial"/>
            </a:endParaRPr>
          </a:p>
        </p:txBody>
      </p:sp>
      <p:sp>
        <p:nvSpPr>
          <p:cNvPr id="542" name="Google Shape;542;p29"/>
          <p:cNvSpPr/>
          <p:nvPr/>
        </p:nvSpPr>
        <p:spPr>
          <a:xfrm>
            <a:off x="249307" y="380022"/>
            <a:ext cx="5645062" cy="649224"/>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19792" y="107401"/>
                </a:moveTo>
                <a:lnTo>
                  <a:pt x="534" y="107537"/>
                </a:lnTo>
              </a:path>
            </a:pathLst>
          </a:custGeom>
          <a:noFill/>
          <a:ln w="76200" cap="flat" cmpd="sng">
            <a:noFill/>
            <a:prstDash val="solid"/>
            <a:round/>
            <a:headEnd type="none" w="sm" len="sm"/>
            <a:tailEnd type="none" w="sm" len="sm"/>
          </a:ln>
        </p:spPr>
        <p:txBody>
          <a:bodyPr spcFirstLastPara="1" wrap="square" lIns="0" tIns="0" rIns="0" bIns="91425" anchor="t" anchorCtr="0">
            <a:spAutoFit/>
          </a:bodyPr>
          <a:lstStyle/>
          <a:p>
            <a:pPr marL="0" marR="0" lvl="0" indent="0" algn="l" rtl="0">
              <a:lnSpc>
                <a:spcPct val="90000"/>
              </a:lnSpc>
              <a:spcBef>
                <a:spcPts val="0"/>
              </a:spcBef>
              <a:spcAft>
                <a:spcPts val="0"/>
              </a:spcAft>
              <a:buClr>
                <a:schemeClr val="accent1"/>
              </a:buClr>
              <a:buSzPts val="4000"/>
              <a:buFont typeface="Arial"/>
              <a:buNone/>
            </a:pPr>
            <a:r>
              <a:rPr lang="en-US" sz="4000" b="1" i="0" u="none" strike="noStrike" cap="none" dirty="0">
                <a:solidFill>
                  <a:schemeClr val="accent1"/>
                </a:solidFill>
                <a:latin typeface="Arial"/>
                <a:ea typeface="Arial"/>
                <a:cs typeface="Arial"/>
                <a:sym typeface="Arial"/>
              </a:rPr>
              <a:t>Month to Date Updates</a:t>
            </a:r>
            <a:endParaRPr sz="4000" b="1" i="0" u="none" strike="noStrike" cap="none" dirty="0">
              <a:solidFill>
                <a:schemeClr val="accen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9" name="Google Shape;549;p30"/>
          <p:cNvSpPr txBox="1">
            <a:spLocks noGrp="1"/>
          </p:cNvSpPr>
          <p:nvPr>
            <p:ph type="body" idx="4294967295"/>
          </p:nvPr>
        </p:nvSpPr>
        <p:spPr>
          <a:xfrm>
            <a:off x="60984" y="2595563"/>
            <a:ext cx="3671567" cy="208136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800"/>
              <a:buNone/>
            </a:pPr>
            <a:r>
              <a:rPr lang="en-US" b="1" dirty="0"/>
              <a:t>The POD is in the same format as the Merchandise Plan</a:t>
            </a:r>
            <a:endParaRPr b="1" dirty="0"/>
          </a:p>
        </p:txBody>
      </p:sp>
      <p:pic>
        <p:nvPicPr>
          <p:cNvPr id="5" name="Picture 4">
            <a:extLst>
              <a:ext uri="{FF2B5EF4-FFF2-40B4-BE49-F238E27FC236}">
                <a16:creationId xmlns:a16="http://schemas.microsoft.com/office/drawing/2014/main" id="{46D6FE25-A7C3-66B2-4A5A-EC69190795FD}"/>
              </a:ext>
            </a:extLst>
          </p:cNvPr>
          <p:cNvPicPr>
            <a:picLocks noChangeAspect="1"/>
          </p:cNvPicPr>
          <p:nvPr/>
        </p:nvPicPr>
        <p:blipFill>
          <a:blip r:embed="rId3"/>
          <a:stretch>
            <a:fillRect/>
          </a:stretch>
        </p:blipFill>
        <p:spPr>
          <a:xfrm>
            <a:off x="3832964" y="0"/>
            <a:ext cx="8359036" cy="6242616"/>
          </a:xfrm>
          <a:prstGeom prst="rect">
            <a:avLst/>
          </a:prstGeom>
        </p:spPr>
      </p:pic>
      <p:sp>
        <p:nvSpPr>
          <p:cNvPr id="8" name="Google Shape;93;p5">
            <a:extLst>
              <a:ext uri="{FF2B5EF4-FFF2-40B4-BE49-F238E27FC236}">
                <a16:creationId xmlns:a16="http://schemas.microsoft.com/office/drawing/2014/main" id="{871520D7-7380-91AE-99D7-AA3191B4C7EB}"/>
              </a:ext>
            </a:extLst>
          </p:cNvPr>
          <p:cNvSpPr txBox="1"/>
          <p:nvPr/>
        </p:nvSpPr>
        <p:spPr>
          <a:xfrm>
            <a:off x="1" y="508454"/>
            <a:ext cx="4051550" cy="16927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chemeClr val="accent1"/>
                </a:solidFill>
                <a:latin typeface="Arial"/>
                <a:ea typeface="Arial"/>
                <a:cs typeface="Arial"/>
                <a:sym typeface="Arial"/>
              </a:rPr>
              <a:t>Plan on Demand</a:t>
            </a:r>
          </a:p>
          <a:p>
            <a:pPr marL="0" marR="0" lvl="0" indent="0" algn="l" rtl="0">
              <a:spcBef>
                <a:spcPts val="0"/>
              </a:spcBef>
              <a:spcAft>
                <a:spcPts val="0"/>
              </a:spcAft>
              <a:buNone/>
            </a:pPr>
            <a:endParaRPr sz="2400" dirty="0">
              <a:solidFill>
                <a:schemeClr val="dk2"/>
              </a:solidFill>
              <a:latin typeface="Arial Black"/>
              <a:ea typeface="Arial Black"/>
              <a:cs typeface="Arial Black"/>
              <a:sym typeface="Arial Black"/>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pic>
        <p:nvPicPr>
          <p:cNvPr id="7" name="Picture 6">
            <a:extLst>
              <a:ext uri="{FF2B5EF4-FFF2-40B4-BE49-F238E27FC236}">
                <a16:creationId xmlns:a16="http://schemas.microsoft.com/office/drawing/2014/main" id="{71933834-C8AF-47C6-EE4D-57A870A5C191}"/>
              </a:ext>
            </a:extLst>
          </p:cNvPr>
          <p:cNvPicPr>
            <a:picLocks noChangeAspect="1"/>
          </p:cNvPicPr>
          <p:nvPr/>
        </p:nvPicPr>
        <p:blipFill>
          <a:blip r:embed="rId3"/>
          <a:stretch>
            <a:fillRect/>
          </a:stretch>
        </p:blipFill>
        <p:spPr>
          <a:xfrm>
            <a:off x="3707704" y="-18857"/>
            <a:ext cx="8429068" cy="6294917"/>
          </a:xfrm>
          <a:prstGeom prst="rect">
            <a:avLst/>
          </a:prstGeom>
        </p:spPr>
      </p:pic>
      <p:sp>
        <p:nvSpPr>
          <p:cNvPr id="606" name="Google Shape;606;p34"/>
          <p:cNvSpPr txBox="1"/>
          <p:nvPr/>
        </p:nvSpPr>
        <p:spPr>
          <a:xfrm>
            <a:off x="249306" y="2442575"/>
            <a:ext cx="2910753" cy="3426413"/>
          </a:xfrm>
          <a:prstGeom prst="rect">
            <a:avLst/>
          </a:prstGeom>
          <a:noFill/>
          <a:ln>
            <a:noFill/>
          </a:ln>
        </p:spPr>
        <p:txBody>
          <a:bodyPr spcFirstLastPara="1" wrap="square" lIns="91425" tIns="45700" rIns="91425" bIns="45700" anchor="t" anchorCtr="0">
            <a:normAutofit/>
          </a:bodyPr>
          <a:lstStyle/>
          <a:p>
            <a:pPr lvl="0">
              <a:lnSpc>
                <a:spcPct val="90000"/>
              </a:lnSpc>
              <a:buClr>
                <a:schemeClr val="accent1"/>
              </a:buClr>
              <a:buSzPts val="2200"/>
            </a:pPr>
            <a:r>
              <a:rPr lang="en-US" sz="2200" b="1" dirty="0">
                <a:solidFill>
                  <a:schemeClr val="dk1"/>
                </a:solidFill>
              </a:rPr>
              <a:t>The POD is often used as the main reference during Plan review meetings.</a:t>
            </a:r>
          </a:p>
          <a:p>
            <a:pPr lvl="0">
              <a:lnSpc>
                <a:spcPct val="90000"/>
              </a:lnSpc>
              <a:buClr>
                <a:schemeClr val="accent1"/>
              </a:buClr>
              <a:buSzPts val="2200"/>
            </a:pPr>
            <a:r>
              <a:rPr lang="en-US" sz="2200" b="1" dirty="0">
                <a:solidFill>
                  <a:schemeClr val="dk1"/>
                </a:solidFill>
              </a:rPr>
              <a:t>It is also useful any day of the month as it shows MTD actuals plus Updated and Trend numbers.</a:t>
            </a:r>
          </a:p>
        </p:txBody>
      </p:sp>
      <p:sp>
        <p:nvSpPr>
          <p:cNvPr id="4" name="Google Shape;93;p5">
            <a:extLst>
              <a:ext uri="{FF2B5EF4-FFF2-40B4-BE49-F238E27FC236}">
                <a16:creationId xmlns:a16="http://schemas.microsoft.com/office/drawing/2014/main" id="{07DBD3EB-31DF-9CB4-041E-0557A1B14F2C}"/>
              </a:ext>
            </a:extLst>
          </p:cNvPr>
          <p:cNvSpPr txBox="1"/>
          <p:nvPr/>
        </p:nvSpPr>
        <p:spPr>
          <a:xfrm>
            <a:off x="1" y="508454"/>
            <a:ext cx="4051550" cy="16927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chemeClr val="accent1"/>
                </a:solidFill>
                <a:latin typeface="Arial"/>
                <a:ea typeface="Arial"/>
                <a:cs typeface="Arial"/>
                <a:sym typeface="Arial"/>
              </a:rPr>
              <a:t>Plan on Demand</a:t>
            </a:r>
          </a:p>
          <a:p>
            <a:pPr marL="0" marR="0" lvl="0" indent="0" algn="l" rtl="0">
              <a:spcBef>
                <a:spcPts val="0"/>
              </a:spcBef>
              <a:spcAft>
                <a:spcPts val="0"/>
              </a:spcAft>
              <a:buNone/>
            </a:pPr>
            <a:endParaRPr sz="2400" dirty="0">
              <a:solidFill>
                <a:schemeClr val="dk2"/>
              </a:solidFill>
              <a:latin typeface="Arial Black"/>
              <a:ea typeface="Arial Black"/>
              <a:cs typeface="Arial Black"/>
              <a:sym typeface="Arial Black"/>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pic>
        <p:nvPicPr>
          <p:cNvPr id="4" name="Picture 3">
            <a:extLst>
              <a:ext uri="{FF2B5EF4-FFF2-40B4-BE49-F238E27FC236}">
                <a16:creationId xmlns:a16="http://schemas.microsoft.com/office/drawing/2014/main" id="{9C76F9D5-BC24-B881-24D9-B40F69157128}"/>
              </a:ext>
            </a:extLst>
          </p:cNvPr>
          <p:cNvPicPr>
            <a:picLocks noChangeAspect="1"/>
          </p:cNvPicPr>
          <p:nvPr/>
        </p:nvPicPr>
        <p:blipFill>
          <a:blip r:embed="rId3"/>
          <a:stretch>
            <a:fillRect/>
          </a:stretch>
        </p:blipFill>
        <p:spPr>
          <a:xfrm>
            <a:off x="3920874" y="0"/>
            <a:ext cx="8271126" cy="6176964"/>
          </a:xfrm>
          <a:prstGeom prst="rect">
            <a:avLst/>
          </a:prstGeom>
        </p:spPr>
      </p:pic>
      <p:sp>
        <p:nvSpPr>
          <p:cNvPr id="556" name="Google Shape;556;p31"/>
          <p:cNvSpPr txBox="1">
            <a:spLocks noGrp="1"/>
          </p:cNvSpPr>
          <p:nvPr>
            <p:ph type="body" idx="4294967295"/>
          </p:nvPr>
        </p:nvSpPr>
        <p:spPr>
          <a:xfrm>
            <a:off x="249306" y="2709638"/>
            <a:ext cx="3004882" cy="315934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800"/>
              <a:buNone/>
            </a:pPr>
            <a:r>
              <a:rPr lang="en-US" b="1" dirty="0"/>
              <a:t>In addition to the Merch Plan data, MTD actual data is included</a:t>
            </a:r>
            <a:endParaRPr b="1" dirty="0"/>
          </a:p>
        </p:txBody>
      </p:sp>
      <p:sp>
        <p:nvSpPr>
          <p:cNvPr id="557" name="Google Shape;557;p31"/>
          <p:cNvSpPr/>
          <p:nvPr/>
        </p:nvSpPr>
        <p:spPr>
          <a:xfrm>
            <a:off x="7568829" y="207034"/>
            <a:ext cx="2133600" cy="561331"/>
          </a:xfrm>
          <a:prstGeom prst="wedgeRectCallout">
            <a:avLst>
              <a:gd name="adj1" fmla="val -74404"/>
              <a:gd name="adj2" fmla="val 26451"/>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lt1"/>
                </a:solidFill>
                <a:latin typeface="Arial"/>
                <a:ea typeface="Arial"/>
                <a:cs typeface="Arial"/>
                <a:sym typeface="Arial"/>
              </a:rPr>
              <a:t>Actual MTD sales</a:t>
            </a:r>
            <a:endParaRPr sz="1400" b="0" i="0" u="none" strike="noStrike" cap="none" dirty="0">
              <a:solidFill>
                <a:srgbClr val="000000"/>
              </a:solidFill>
              <a:latin typeface="Arial"/>
              <a:ea typeface="Arial"/>
              <a:cs typeface="Arial"/>
              <a:sym typeface="Arial"/>
            </a:endParaRPr>
          </a:p>
        </p:txBody>
      </p:sp>
      <p:sp>
        <p:nvSpPr>
          <p:cNvPr id="558" name="Google Shape;558;p31"/>
          <p:cNvSpPr/>
          <p:nvPr/>
        </p:nvSpPr>
        <p:spPr>
          <a:xfrm>
            <a:off x="7641646" y="1108030"/>
            <a:ext cx="2133600" cy="443346"/>
          </a:xfrm>
          <a:prstGeom prst="wedgeRectCallout">
            <a:avLst>
              <a:gd name="adj1" fmla="val -75665"/>
              <a:gd name="adj2" fmla="val -7261"/>
            </a:avLst>
          </a:prstGeom>
          <a:solidFill>
            <a:srgbClr val="C00000"/>
          </a:solidFill>
          <a:ln w="12700" cap="flat" cmpd="sng">
            <a:solidFill>
              <a:schemeClr val="lt1"/>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lt1"/>
                </a:solidFill>
                <a:latin typeface="Arial"/>
                <a:ea typeface="Arial"/>
                <a:cs typeface="Arial"/>
                <a:sym typeface="Arial"/>
              </a:rPr>
              <a:t>Actual MTD MDs</a:t>
            </a:r>
            <a:endParaRPr sz="1400" b="0" i="0" u="none" strike="noStrike" cap="none" dirty="0">
              <a:solidFill>
                <a:srgbClr val="000000"/>
              </a:solidFill>
              <a:latin typeface="Arial"/>
              <a:ea typeface="Arial"/>
              <a:cs typeface="Arial"/>
              <a:sym typeface="Arial"/>
            </a:endParaRPr>
          </a:p>
        </p:txBody>
      </p:sp>
      <p:sp>
        <p:nvSpPr>
          <p:cNvPr id="559" name="Google Shape;559;p31"/>
          <p:cNvSpPr/>
          <p:nvPr/>
        </p:nvSpPr>
        <p:spPr>
          <a:xfrm>
            <a:off x="7804879" y="1765409"/>
            <a:ext cx="2612446" cy="626949"/>
          </a:xfrm>
          <a:prstGeom prst="wedgeRectCallout">
            <a:avLst>
              <a:gd name="adj1" fmla="val -73850"/>
              <a:gd name="adj2" fmla="val -18808"/>
            </a:avLst>
          </a:prstGeom>
          <a:solidFill>
            <a:srgbClr val="C6A934"/>
          </a:solidFill>
          <a:ln w="12700" cap="flat" cmpd="sng">
            <a:solidFill>
              <a:schemeClr val="lt1"/>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lt1"/>
                </a:solidFill>
                <a:latin typeface="Arial"/>
                <a:ea typeface="Arial"/>
                <a:cs typeface="Arial"/>
                <a:sym typeface="Arial"/>
              </a:rPr>
              <a:t>Actual current inventory</a:t>
            </a:r>
            <a:endParaRPr sz="1400" b="0" i="0" u="none" strike="noStrike" cap="none" dirty="0">
              <a:solidFill>
                <a:srgbClr val="000000"/>
              </a:solidFill>
              <a:latin typeface="Arial"/>
              <a:ea typeface="Arial"/>
              <a:cs typeface="Arial"/>
              <a:sym typeface="Arial"/>
            </a:endParaRPr>
          </a:p>
        </p:txBody>
      </p:sp>
      <p:sp>
        <p:nvSpPr>
          <p:cNvPr id="560" name="Google Shape;560;p31"/>
          <p:cNvSpPr/>
          <p:nvPr/>
        </p:nvSpPr>
        <p:spPr>
          <a:xfrm>
            <a:off x="7804879" y="2474792"/>
            <a:ext cx="2133600" cy="742768"/>
          </a:xfrm>
          <a:prstGeom prst="wedgeRectCallout">
            <a:avLst>
              <a:gd name="adj1" fmla="val -83858"/>
              <a:gd name="adj2" fmla="val 10066"/>
            </a:avLst>
          </a:prstGeom>
          <a:solidFill>
            <a:schemeClr val="accent5"/>
          </a:solidFill>
          <a:ln w="12700" cap="flat" cmpd="sng">
            <a:solidFill>
              <a:schemeClr val="lt1"/>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lt1"/>
                </a:solidFill>
                <a:latin typeface="Arial"/>
                <a:ea typeface="Arial"/>
                <a:cs typeface="Arial"/>
                <a:sym typeface="Arial"/>
              </a:rPr>
              <a:t>Actual MTD inflow</a:t>
            </a:r>
            <a:endParaRPr sz="1400" b="0" i="0" u="none" strike="noStrike" cap="none" dirty="0">
              <a:solidFill>
                <a:srgbClr val="000000"/>
              </a:solidFill>
              <a:latin typeface="Arial"/>
              <a:ea typeface="Arial"/>
              <a:cs typeface="Arial"/>
              <a:sym typeface="Arial"/>
            </a:endParaRPr>
          </a:p>
        </p:txBody>
      </p:sp>
      <p:sp>
        <p:nvSpPr>
          <p:cNvPr id="561" name="Google Shape;561;p31"/>
          <p:cNvSpPr/>
          <p:nvPr/>
        </p:nvSpPr>
        <p:spPr>
          <a:xfrm>
            <a:off x="7641646" y="3963194"/>
            <a:ext cx="2473901" cy="742767"/>
          </a:xfrm>
          <a:prstGeom prst="wedgeRectCallout">
            <a:avLst>
              <a:gd name="adj1" fmla="val -72470"/>
              <a:gd name="adj2" fmla="val -71496"/>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lt1"/>
                </a:solidFill>
                <a:latin typeface="Arial"/>
                <a:ea typeface="Arial"/>
                <a:cs typeface="Arial"/>
                <a:sym typeface="Arial"/>
              </a:rPr>
              <a:t>Actual MTD on order</a:t>
            </a:r>
            <a:endParaRPr sz="1400" b="0" i="0" u="none" strike="noStrike" cap="none" dirty="0">
              <a:solidFill>
                <a:srgbClr val="000000"/>
              </a:solidFill>
              <a:latin typeface="Arial"/>
              <a:ea typeface="Arial"/>
              <a:cs typeface="Arial"/>
              <a:sym typeface="Arial"/>
            </a:endParaRPr>
          </a:p>
        </p:txBody>
      </p:sp>
      <p:sp>
        <p:nvSpPr>
          <p:cNvPr id="7" name="Google Shape;93;p5">
            <a:extLst>
              <a:ext uri="{FF2B5EF4-FFF2-40B4-BE49-F238E27FC236}">
                <a16:creationId xmlns:a16="http://schemas.microsoft.com/office/drawing/2014/main" id="{EA53B2B5-88C0-DEA3-858C-BE8B04A9DD8B}"/>
              </a:ext>
            </a:extLst>
          </p:cNvPr>
          <p:cNvSpPr txBox="1"/>
          <p:nvPr/>
        </p:nvSpPr>
        <p:spPr>
          <a:xfrm>
            <a:off x="1" y="508454"/>
            <a:ext cx="4051550" cy="16927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chemeClr val="accent1"/>
                </a:solidFill>
                <a:latin typeface="Arial"/>
                <a:ea typeface="Arial"/>
                <a:cs typeface="Arial"/>
                <a:sym typeface="Arial"/>
              </a:rPr>
              <a:t>Plan on Demand</a:t>
            </a:r>
          </a:p>
          <a:p>
            <a:pPr marL="0" marR="0" lvl="0" indent="0" algn="l" rtl="0">
              <a:spcBef>
                <a:spcPts val="0"/>
              </a:spcBef>
              <a:spcAft>
                <a:spcPts val="0"/>
              </a:spcAft>
              <a:buNone/>
            </a:pPr>
            <a:endParaRPr sz="2400" dirty="0">
              <a:solidFill>
                <a:schemeClr val="dk2"/>
              </a:solidFill>
              <a:latin typeface="Arial Black"/>
              <a:ea typeface="Arial Black"/>
              <a:cs typeface="Arial Black"/>
              <a:sym typeface="Arial Black"/>
            </a:endParaRPr>
          </a:p>
        </p:txBody>
      </p:sp>
    </p:spTree>
  </p:cSld>
  <p:clrMapOvr>
    <a:masterClrMapping/>
  </p:clrMapOvr>
</p:sld>
</file>

<file path=ppt/theme/theme1.xml><?xml version="1.0" encoding="utf-8"?>
<a:theme xmlns:a="http://schemas.openxmlformats.org/drawingml/2006/main" name="Office Theme">
  <a:themeElements>
    <a:clrScheme name="Management One">
      <a:dk1>
        <a:srgbClr val="000000"/>
      </a:dk1>
      <a:lt1>
        <a:srgbClr val="FFFFFF"/>
      </a:lt1>
      <a:dk2>
        <a:srgbClr val="414141"/>
      </a:dk2>
      <a:lt2>
        <a:srgbClr val="E7E6E6"/>
      </a:lt2>
      <a:accent1>
        <a:srgbClr val="674888"/>
      </a:accent1>
      <a:accent2>
        <a:srgbClr val="F37120"/>
      </a:accent2>
      <a:accent3>
        <a:srgbClr val="CDC8D1"/>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alpha val="60467"/>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3380</TotalTime>
  <Words>1096</Words>
  <Application>Microsoft Macintosh PowerPoint</Application>
  <PresentationFormat>Widescreen</PresentationFormat>
  <Paragraphs>111</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 Black</vt:lpstr>
      <vt:lpstr>Calibri</vt:lpstr>
      <vt:lpstr>Arial</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sonyabunggi@outlook.com</dc:creator>
  <cp:lastModifiedBy>Danielle Douglas</cp:lastModifiedBy>
  <cp:revision>56</cp:revision>
  <dcterms:created xsi:type="dcterms:W3CDTF">2018-01-15T11:57:38Z</dcterms:created>
  <dcterms:modified xsi:type="dcterms:W3CDTF">2022-10-06T04:16:03Z</dcterms:modified>
</cp:coreProperties>
</file>