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28">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ix71WZJPW/onFMSp54ELRrRqpv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guide orient="horz" pos="112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8" name="Google Shape;63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4" name="Google Shape;72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0" name="Google Shape;74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0" name="Google Shape;75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9" name="Google Shape;75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9" name="Google Shape;77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8" name="Google Shape;78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8" name="Google Shape;79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8" name="Google Shape;8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5" name="Google Shape;83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3" name="Google Shape;84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1" name="Google Shape;85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9" name="Google Shape;85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7" name="Google Shape;86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7" name="Google Shape;87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1" name="Google Shape;90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8" name="Google Shape;90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0" name="Google Shape;92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2" name="Google Shape;93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3" name="Google Shape;94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4" name="Google Shape;95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6" name="Google Shape;96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4" name="Google Shape;97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9" name="Google Shape;99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5" name="Google Shape;100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2" name="Google Shape;101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9" name="Google Shape;101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6" name="Google Shape;102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3" name="Google Shape;103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1" name="Google Shape;104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9" name="Google Shape;1049;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7" name="Google Shape;105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6" name="Google Shape;106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6" name="Google Shape;1076;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3" name="Google Shape;1083;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alpha val="81568"/>
          </a:schemeClr>
        </a:solidFill>
        <a:effectLst/>
      </p:bgPr>
    </p:bg>
    <p:spTree>
      <p:nvGrpSpPr>
        <p:cNvPr id="1" name="Shape 13"/>
        <p:cNvGrpSpPr/>
        <p:nvPr/>
      </p:nvGrpSpPr>
      <p:grpSpPr>
        <a:xfrm>
          <a:off x="0" y="0"/>
          <a:ext cx="0" cy="0"/>
          <a:chOff x="0" y="0"/>
          <a:chExt cx="0" cy="0"/>
        </a:xfrm>
      </p:grpSpPr>
      <p:pic>
        <p:nvPicPr>
          <p:cNvPr id="14" name="Google Shape;14;p8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 name="Google Shape;15;p84"/>
          <p:cNvPicPr preferRelativeResize="0"/>
          <p:nvPr/>
        </p:nvPicPr>
        <p:blipFill rotWithShape="1">
          <a:blip r:embed="rId3">
            <a:alphaModFix/>
          </a:blip>
          <a:srcRect/>
          <a:stretch/>
        </p:blipFill>
        <p:spPr>
          <a:xfrm>
            <a:off x="2520099" y="1924247"/>
            <a:ext cx="7151802" cy="1699232"/>
          </a:xfrm>
          <a:prstGeom prst="rect">
            <a:avLst/>
          </a:prstGeom>
          <a:noFill/>
          <a:ln>
            <a:noFill/>
          </a:ln>
        </p:spPr>
      </p:pic>
      <p:pic>
        <p:nvPicPr>
          <p:cNvPr id="16" name="Google Shape;16;p84"/>
          <p:cNvPicPr preferRelativeResize="0"/>
          <p:nvPr/>
        </p:nvPicPr>
        <p:blipFill rotWithShape="1">
          <a:blip r:embed="rId4">
            <a:alphaModFix/>
          </a:blip>
          <a:srcRect/>
          <a:stretch/>
        </p:blipFill>
        <p:spPr>
          <a:xfrm>
            <a:off x="3682274" y="2258185"/>
            <a:ext cx="4827452" cy="1031357"/>
          </a:xfrm>
          <a:prstGeom prst="rect">
            <a:avLst/>
          </a:prstGeom>
          <a:noFill/>
          <a:ln>
            <a:noFill/>
          </a:ln>
        </p:spPr>
      </p:pic>
      <p:sp>
        <p:nvSpPr>
          <p:cNvPr id="17" name="Google Shape;17;p84"/>
          <p:cNvSpPr txBox="1">
            <a:spLocks noGrp="1"/>
          </p:cNvSpPr>
          <p:nvPr>
            <p:ph type="body" idx="1"/>
          </p:nvPr>
        </p:nvSpPr>
        <p:spPr>
          <a:xfrm>
            <a:off x="2899568" y="4178672"/>
            <a:ext cx="6392863" cy="19748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3000"/>
              <a:buFont typeface="Arial"/>
              <a:buNone/>
              <a:defRPr sz="3000" b="0" i="0">
                <a:latin typeface="Arial"/>
                <a:ea typeface="Arial"/>
                <a:cs typeface="Arial"/>
                <a:sym typeface="Arial"/>
              </a:defRPr>
            </a:lvl1pPr>
            <a:lvl2pPr marL="914400" lvl="1" indent="-228600" algn="l">
              <a:lnSpc>
                <a:spcPct val="90000"/>
              </a:lnSpc>
              <a:spcBef>
                <a:spcPts val="500"/>
              </a:spcBef>
              <a:spcAft>
                <a:spcPts val="0"/>
              </a:spcAft>
              <a:buSzPts val="2400"/>
              <a:buFont typeface="Arial"/>
              <a:buNone/>
              <a:defRPr b="1"/>
            </a:lvl2pPr>
            <a:lvl3pPr marL="1371600" lvl="2" indent="-228600" algn="l">
              <a:lnSpc>
                <a:spcPct val="90000"/>
              </a:lnSpc>
              <a:spcBef>
                <a:spcPts val="500"/>
              </a:spcBef>
              <a:spcAft>
                <a:spcPts val="0"/>
              </a:spcAft>
              <a:buSzPts val="2000"/>
              <a:buFont typeface="Arial"/>
              <a:buNone/>
              <a:defRPr b="1"/>
            </a:lvl3pPr>
            <a:lvl4pPr marL="1828800" lvl="3" indent="-228600" algn="l">
              <a:lnSpc>
                <a:spcPct val="90000"/>
              </a:lnSpc>
              <a:spcBef>
                <a:spcPts val="500"/>
              </a:spcBef>
              <a:spcAft>
                <a:spcPts val="0"/>
              </a:spcAft>
              <a:buSzPts val="1800"/>
              <a:buFont typeface="Arial"/>
              <a:buNone/>
              <a:defRPr b="1"/>
            </a:lvl4pPr>
            <a:lvl5pPr marL="2286000" lvl="4" indent="-228600" algn="l">
              <a:lnSpc>
                <a:spcPct val="90000"/>
              </a:lnSpc>
              <a:spcBef>
                <a:spcPts val="500"/>
              </a:spcBef>
              <a:spcAft>
                <a:spcPts val="0"/>
              </a:spcAft>
              <a:buSzPts val="1800"/>
              <a:buFont typeface="Arial"/>
              <a:buNone/>
              <a:defRPr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6">
  <p:cSld name="Section 6">
    <p:bg>
      <p:bgPr>
        <a:solidFill>
          <a:schemeClr val="lt1">
            <a:alpha val="81568"/>
          </a:schemeClr>
        </a:solidFill>
        <a:effectLst/>
      </p:bgPr>
    </p:bg>
    <p:spTree>
      <p:nvGrpSpPr>
        <p:cNvPr id="1" name="Shape 76"/>
        <p:cNvGrpSpPr/>
        <p:nvPr/>
      </p:nvGrpSpPr>
      <p:grpSpPr>
        <a:xfrm>
          <a:off x="0" y="0"/>
          <a:ext cx="0" cy="0"/>
          <a:chOff x="0" y="0"/>
          <a:chExt cx="0" cy="0"/>
        </a:xfrm>
      </p:grpSpPr>
      <p:pic>
        <p:nvPicPr>
          <p:cNvPr id="77" name="Google Shape;77;p92"/>
          <p:cNvPicPr preferRelativeResize="0"/>
          <p:nvPr/>
        </p:nvPicPr>
        <p:blipFill rotWithShape="1">
          <a:blip r:embed="rId2">
            <a:alphaModFix/>
          </a:blip>
          <a:srcRect l="703" t="8134" r="704" b="8134"/>
          <a:stretch/>
        </p:blipFill>
        <p:spPr>
          <a:xfrm>
            <a:off x="-249382" y="-4692"/>
            <a:ext cx="12441382" cy="6858000"/>
          </a:xfrm>
          <a:prstGeom prst="rect">
            <a:avLst/>
          </a:prstGeom>
          <a:noFill/>
          <a:ln>
            <a:noFill/>
          </a:ln>
        </p:spPr>
      </p:pic>
      <p:sp>
        <p:nvSpPr>
          <p:cNvPr id="78" name="Google Shape;78;p92"/>
          <p:cNvSpPr/>
          <p:nvPr/>
        </p:nvSpPr>
        <p:spPr>
          <a:xfrm>
            <a:off x="-249382" y="-4692"/>
            <a:ext cx="12441382" cy="6858000"/>
          </a:xfrm>
          <a:prstGeom prst="rect">
            <a:avLst/>
          </a:pr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79" name="Google Shape;79;p92"/>
          <p:cNvPicPr preferRelativeResize="0"/>
          <p:nvPr/>
        </p:nvPicPr>
        <p:blipFill rotWithShape="1">
          <a:blip r:embed="rId3">
            <a:alphaModFix/>
          </a:blip>
          <a:srcRect/>
          <a:stretch/>
        </p:blipFill>
        <p:spPr>
          <a:xfrm>
            <a:off x="11181172" y="6095983"/>
            <a:ext cx="637252" cy="637252"/>
          </a:xfrm>
          <a:prstGeom prst="rect">
            <a:avLst/>
          </a:prstGeom>
          <a:noFill/>
          <a:ln>
            <a:noFill/>
          </a:ln>
        </p:spPr>
      </p:pic>
      <p:pic>
        <p:nvPicPr>
          <p:cNvPr id="80" name="Google Shape;80;p92"/>
          <p:cNvPicPr preferRelativeResize="0"/>
          <p:nvPr/>
        </p:nvPicPr>
        <p:blipFill rotWithShape="1">
          <a:blip r:embed="rId4">
            <a:alphaModFix/>
          </a:blip>
          <a:srcRect/>
          <a:stretch/>
        </p:blipFill>
        <p:spPr>
          <a:xfrm>
            <a:off x="-1194789" y="2488951"/>
            <a:ext cx="7290789" cy="1945186"/>
          </a:xfrm>
          <a:prstGeom prst="rect">
            <a:avLst/>
          </a:prstGeom>
          <a:noFill/>
          <a:ln>
            <a:noFill/>
          </a:ln>
        </p:spPr>
      </p:pic>
      <p:sp>
        <p:nvSpPr>
          <p:cNvPr id="81" name="Google Shape;81;p92"/>
          <p:cNvSpPr txBox="1"/>
          <p:nvPr/>
        </p:nvSpPr>
        <p:spPr>
          <a:xfrm>
            <a:off x="914400" y="1494504"/>
            <a:ext cx="4237704" cy="1631216"/>
          </a:xfrm>
          <a:prstGeom prst="rect">
            <a:avLst/>
          </a:prstGeom>
          <a:noFill/>
          <a:ln>
            <a:noFill/>
          </a:ln>
          <a:effectLst>
            <a:outerShdw dist="63500" dir="2700000" algn="tl" rotWithShape="0">
              <a:schemeClr val="lt1"/>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10000"/>
              <a:buFont typeface="Arial"/>
              <a:buNone/>
            </a:pPr>
            <a:r>
              <a:rPr lang="en-US" sz="10000" b="1" i="0" u="none" strike="noStrike" cap="none">
                <a:solidFill>
                  <a:schemeClr val="accent4"/>
                </a:solidFill>
                <a:latin typeface="Arial"/>
                <a:ea typeface="Arial"/>
                <a:cs typeface="Arial"/>
                <a:sym typeface="Arial"/>
              </a:rPr>
              <a:t>6.</a:t>
            </a:r>
            <a:endParaRPr sz="1800" b="0" i="0" u="none" strike="noStrike" cap="none">
              <a:solidFill>
                <a:schemeClr val="dk1"/>
              </a:solidFill>
              <a:latin typeface="Arial"/>
              <a:ea typeface="Arial"/>
              <a:cs typeface="Arial"/>
              <a:sym typeface="Arial"/>
            </a:endParaRPr>
          </a:p>
        </p:txBody>
      </p:sp>
      <p:sp>
        <p:nvSpPr>
          <p:cNvPr id="82" name="Google Shape;82;p92"/>
          <p:cNvSpPr txBox="1">
            <a:spLocks noGrp="1"/>
          </p:cNvSpPr>
          <p:nvPr>
            <p:ph type="body" idx="1"/>
          </p:nvPr>
        </p:nvSpPr>
        <p:spPr>
          <a:xfrm>
            <a:off x="1053017" y="3125720"/>
            <a:ext cx="4748546" cy="671648"/>
          </a:xfrm>
          <a:prstGeom prst="rect">
            <a:avLst/>
          </a:prstGeom>
          <a:noFill/>
          <a:ln>
            <a:noFill/>
          </a:ln>
          <a:effectLst>
            <a:outerShdw dist="38100" dir="2662223" algn="tl" rotWithShape="0">
              <a:srgbClr val="FEE598"/>
            </a:outerShdw>
          </a:effectLst>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4400"/>
              <a:buFont typeface="Arial"/>
              <a:buNone/>
              <a:defRPr sz="4400" b="0" i="0">
                <a:latin typeface="Arial"/>
                <a:ea typeface="Arial"/>
                <a:cs typeface="Arial"/>
                <a:sym typeface="Arial"/>
              </a:defRPr>
            </a:lvl1pPr>
            <a:lvl2pPr marL="914400" lvl="1" indent="-228600" algn="l">
              <a:lnSpc>
                <a:spcPct val="90000"/>
              </a:lnSpc>
              <a:spcBef>
                <a:spcPts val="500"/>
              </a:spcBef>
              <a:spcAft>
                <a:spcPts val="0"/>
              </a:spcAft>
              <a:buSzPts val="2400"/>
              <a:buFont typeface="Arial"/>
              <a:buNone/>
              <a:defRPr/>
            </a:lvl2pPr>
            <a:lvl3pPr marL="1371600" lvl="2" indent="-228600" algn="l">
              <a:lnSpc>
                <a:spcPct val="90000"/>
              </a:lnSpc>
              <a:spcBef>
                <a:spcPts val="500"/>
              </a:spcBef>
              <a:spcAft>
                <a:spcPts val="0"/>
              </a:spcAft>
              <a:buSzPts val="2000"/>
              <a:buFont typeface="Arial"/>
              <a:buNone/>
              <a:defRPr/>
            </a:lvl3pPr>
            <a:lvl4pPr marL="1828800" lvl="3" indent="-228600" algn="l">
              <a:lnSpc>
                <a:spcPct val="90000"/>
              </a:lnSpc>
              <a:spcBef>
                <a:spcPts val="500"/>
              </a:spcBef>
              <a:spcAft>
                <a:spcPts val="0"/>
              </a:spcAft>
              <a:buSzPts val="1800"/>
              <a:buFont typeface="Arial"/>
              <a:buNone/>
              <a:defRPr/>
            </a:lvl4pPr>
            <a:lvl5pPr marL="2286000" lvl="4" indent="-228600" algn="l">
              <a:lnSpc>
                <a:spcPct val="90000"/>
              </a:lnSpc>
              <a:spcBef>
                <a:spcPts val="500"/>
              </a:spcBef>
              <a:spcAft>
                <a:spcPts val="0"/>
              </a:spcAft>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lt1">
            <a:alpha val="81568"/>
          </a:schemeClr>
        </a:solidFill>
        <a:effectLst/>
      </p:bgPr>
    </p:bg>
    <p:spTree>
      <p:nvGrpSpPr>
        <p:cNvPr id="1" name="Shape 18"/>
        <p:cNvGrpSpPr/>
        <p:nvPr/>
      </p:nvGrpSpPr>
      <p:grpSpPr>
        <a:xfrm>
          <a:off x="0" y="0"/>
          <a:ext cx="0" cy="0"/>
          <a:chOff x="0" y="0"/>
          <a:chExt cx="0" cy="0"/>
        </a:xfrm>
      </p:grpSpPr>
      <p:pic>
        <p:nvPicPr>
          <p:cNvPr id="19" name="Google Shape;19;p85" descr="A picture containing indoor, ceiling, table, food&#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85"/>
          <p:cNvSpPr/>
          <p:nvPr/>
        </p:nvSpPr>
        <p:spPr>
          <a:xfrm>
            <a:off x="0" y="0"/>
            <a:ext cx="12192000" cy="6858000"/>
          </a:xfrm>
          <a:prstGeom prst="rect">
            <a:avLst/>
          </a:pr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21" name="Google Shape;21;p85"/>
          <p:cNvPicPr preferRelativeResize="0"/>
          <p:nvPr/>
        </p:nvPicPr>
        <p:blipFill rotWithShape="1">
          <a:blip r:embed="rId3">
            <a:alphaModFix/>
          </a:blip>
          <a:srcRect/>
          <a:stretch/>
        </p:blipFill>
        <p:spPr>
          <a:xfrm>
            <a:off x="11181172" y="6095983"/>
            <a:ext cx="637252" cy="637252"/>
          </a:xfrm>
          <a:prstGeom prst="rect">
            <a:avLst/>
          </a:prstGeom>
          <a:noFill/>
          <a:ln>
            <a:noFill/>
          </a:ln>
        </p:spPr>
      </p:pic>
      <p:pic>
        <p:nvPicPr>
          <p:cNvPr id="22" name="Google Shape;22;p85"/>
          <p:cNvPicPr preferRelativeResize="0"/>
          <p:nvPr/>
        </p:nvPicPr>
        <p:blipFill rotWithShape="1">
          <a:blip r:embed="rId4">
            <a:alphaModFix/>
          </a:blip>
          <a:srcRect/>
          <a:stretch/>
        </p:blipFill>
        <p:spPr>
          <a:xfrm>
            <a:off x="-1194789" y="2488951"/>
            <a:ext cx="7290789" cy="1945186"/>
          </a:xfrm>
          <a:prstGeom prst="rect">
            <a:avLst/>
          </a:prstGeom>
          <a:noFill/>
          <a:ln>
            <a:noFill/>
          </a:ln>
        </p:spPr>
      </p:pic>
      <p:sp>
        <p:nvSpPr>
          <p:cNvPr id="23" name="Google Shape;23;p85"/>
          <p:cNvSpPr txBox="1"/>
          <p:nvPr/>
        </p:nvSpPr>
        <p:spPr>
          <a:xfrm>
            <a:off x="914400" y="1494504"/>
            <a:ext cx="4237704" cy="1631216"/>
          </a:xfrm>
          <a:prstGeom prst="rect">
            <a:avLst/>
          </a:prstGeom>
          <a:noFill/>
          <a:ln>
            <a:noFill/>
          </a:ln>
          <a:effectLst>
            <a:outerShdw dist="63500" dir="2700000" algn="tl" rotWithShape="0">
              <a:schemeClr val="lt1"/>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10000"/>
              <a:buFont typeface="Arial"/>
              <a:buNone/>
            </a:pPr>
            <a:r>
              <a:rPr lang="en-US" sz="10000" b="1" i="0" u="none" strike="noStrike" cap="none">
                <a:solidFill>
                  <a:schemeClr val="accent4"/>
                </a:solidFill>
                <a:latin typeface="Arial"/>
                <a:ea typeface="Arial"/>
                <a:cs typeface="Arial"/>
                <a:sym typeface="Arial"/>
              </a:rPr>
              <a:t>1.</a:t>
            </a:r>
            <a:endParaRPr sz="1800" b="0" i="0" u="none" strike="noStrike" cap="none">
              <a:solidFill>
                <a:schemeClr val="dk1"/>
              </a:solidFill>
              <a:latin typeface="Arial"/>
              <a:ea typeface="Arial"/>
              <a:cs typeface="Arial"/>
              <a:sym typeface="Arial"/>
            </a:endParaRPr>
          </a:p>
        </p:txBody>
      </p:sp>
      <p:sp>
        <p:nvSpPr>
          <p:cNvPr id="24" name="Google Shape;24;p85"/>
          <p:cNvSpPr txBox="1">
            <a:spLocks noGrp="1"/>
          </p:cNvSpPr>
          <p:nvPr>
            <p:ph type="body" idx="1"/>
          </p:nvPr>
        </p:nvSpPr>
        <p:spPr>
          <a:xfrm>
            <a:off x="1053017" y="3125720"/>
            <a:ext cx="4748546" cy="671648"/>
          </a:xfrm>
          <a:prstGeom prst="rect">
            <a:avLst/>
          </a:prstGeom>
          <a:noFill/>
          <a:ln>
            <a:noFill/>
          </a:ln>
          <a:effectLst>
            <a:outerShdw dist="38100" dir="2662223" algn="tl" rotWithShape="0">
              <a:srgbClr val="FEE598"/>
            </a:outerShdw>
          </a:effectLst>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4400"/>
              <a:buFont typeface="Arial"/>
              <a:buNone/>
              <a:defRPr sz="4400" b="0" i="0">
                <a:latin typeface="Arial"/>
                <a:ea typeface="Arial"/>
                <a:cs typeface="Arial"/>
                <a:sym typeface="Arial"/>
              </a:defRPr>
            </a:lvl1pPr>
            <a:lvl2pPr marL="914400" lvl="1" indent="-228600" algn="l">
              <a:lnSpc>
                <a:spcPct val="90000"/>
              </a:lnSpc>
              <a:spcBef>
                <a:spcPts val="500"/>
              </a:spcBef>
              <a:spcAft>
                <a:spcPts val="0"/>
              </a:spcAft>
              <a:buSzPts val="2400"/>
              <a:buFont typeface="Arial"/>
              <a:buNone/>
              <a:defRPr/>
            </a:lvl2pPr>
            <a:lvl3pPr marL="1371600" lvl="2" indent="-228600" algn="l">
              <a:lnSpc>
                <a:spcPct val="90000"/>
              </a:lnSpc>
              <a:spcBef>
                <a:spcPts val="500"/>
              </a:spcBef>
              <a:spcAft>
                <a:spcPts val="0"/>
              </a:spcAft>
              <a:buSzPts val="2000"/>
              <a:buFont typeface="Arial"/>
              <a:buNone/>
              <a:defRPr/>
            </a:lvl3pPr>
            <a:lvl4pPr marL="1828800" lvl="3" indent="-228600" algn="l">
              <a:lnSpc>
                <a:spcPct val="90000"/>
              </a:lnSpc>
              <a:spcBef>
                <a:spcPts val="500"/>
              </a:spcBef>
              <a:spcAft>
                <a:spcPts val="0"/>
              </a:spcAft>
              <a:buSzPts val="1800"/>
              <a:buFont typeface="Arial"/>
              <a:buNone/>
              <a:defRPr/>
            </a:lvl4pPr>
            <a:lvl5pPr marL="2286000" lvl="4" indent="-228600" algn="l">
              <a:lnSpc>
                <a:spcPct val="90000"/>
              </a:lnSpc>
              <a:spcBef>
                <a:spcPts val="500"/>
              </a:spcBef>
              <a:spcAft>
                <a:spcPts val="0"/>
              </a:spcAft>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Layout" type="obj">
  <p:cSld name="OBJECT">
    <p:spTree>
      <p:nvGrpSpPr>
        <p:cNvPr id="1" name="Shape 25"/>
        <p:cNvGrpSpPr/>
        <p:nvPr/>
      </p:nvGrpSpPr>
      <p:grpSpPr>
        <a:xfrm>
          <a:off x="0" y="0"/>
          <a:ext cx="0" cy="0"/>
          <a:chOff x="0" y="0"/>
          <a:chExt cx="0" cy="0"/>
        </a:xfrm>
      </p:grpSpPr>
      <p:sp>
        <p:nvSpPr>
          <p:cNvPr id="26" name="Google Shape;26;p86"/>
          <p:cNvSpPr txBox="1">
            <a:spLocks noGrp="1"/>
          </p:cNvSpPr>
          <p:nvPr>
            <p:ph type="title"/>
          </p:nvPr>
        </p:nvSpPr>
        <p:spPr>
          <a:xfrm>
            <a:off x="249306" y="380022"/>
            <a:ext cx="7039517"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lvl1pPr lvl="0" algn="l">
              <a:lnSpc>
                <a:spcPct val="90000"/>
              </a:lnSpc>
              <a:spcBef>
                <a:spcPts val="0"/>
              </a:spcBef>
              <a:spcAft>
                <a:spcPts val="0"/>
              </a:spcAft>
              <a:buClr>
                <a:schemeClr val="accent1"/>
              </a:buClr>
              <a:buSzPts val="4000"/>
              <a:buFont typeface="Arial"/>
              <a:buNone/>
              <a:defRPr sz="4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86"/>
          <p:cNvSpPr txBox="1">
            <a:spLocks noGrp="1"/>
          </p:cNvSpPr>
          <p:nvPr>
            <p:ph type="body" idx="1"/>
          </p:nvPr>
        </p:nvSpPr>
        <p:spPr>
          <a:xfrm>
            <a:off x="249307" y="1380790"/>
            <a:ext cx="11719890" cy="479617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b="0" i="0">
                <a:latin typeface="Arial"/>
                <a:ea typeface="Arial"/>
                <a:cs typeface="Arial"/>
                <a:sym typeface="Arial"/>
              </a:defRPr>
            </a:lvl1pPr>
            <a:lvl2pPr marL="914400" lvl="1" indent="-381000" algn="l">
              <a:lnSpc>
                <a:spcPct val="90000"/>
              </a:lnSpc>
              <a:spcBef>
                <a:spcPts val="500"/>
              </a:spcBef>
              <a:spcAft>
                <a:spcPts val="0"/>
              </a:spcAft>
              <a:buSzPts val="2400"/>
              <a:buChar char="-"/>
              <a:defRPr b="0" i="0">
                <a:latin typeface="Arial"/>
                <a:ea typeface="Arial"/>
                <a:cs typeface="Arial"/>
                <a:sym typeface="Arial"/>
              </a:defRPr>
            </a:lvl2pPr>
            <a:lvl3pPr marL="1371600" lvl="2" indent="-355600" algn="l">
              <a:lnSpc>
                <a:spcPct val="90000"/>
              </a:lnSpc>
              <a:spcBef>
                <a:spcPts val="500"/>
              </a:spcBef>
              <a:spcAft>
                <a:spcPts val="0"/>
              </a:spcAft>
              <a:buSzPts val="2000"/>
              <a:buChar char="•"/>
              <a:defRPr b="0" i="0">
                <a:latin typeface="Arial"/>
                <a:ea typeface="Arial"/>
                <a:cs typeface="Arial"/>
                <a:sym typeface="Arial"/>
              </a:defRPr>
            </a:lvl3pPr>
            <a:lvl4pPr marL="1828800" lvl="3" indent="-342900" algn="l">
              <a:lnSpc>
                <a:spcPct val="90000"/>
              </a:lnSpc>
              <a:spcBef>
                <a:spcPts val="500"/>
              </a:spcBef>
              <a:spcAft>
                <a:spcPts val="0"/>
              </a:spcAft>
              <a:buSzPts val="1800"/>
              <a:buChar char="•"/>
              <a:defRPr b="0" i="0">
                <a:latin typeface="Arial"/>
                <a:ea typeface="Arial"/>
                <a:cs typeface="Arial"/>
                <a:sym typeface="Arial"/>
              </a:defRPr>
            </a:lvl4pPr>
            <a:lvl5pPr marL="2286000" lvl="4" indent="-342900" algn="l">
              <a:lnSpc>
                <a:spcPct val="90000"/>
              </a:lnSpc>
              <a:spcBef>
                <a:spcPts val="500"/>
              </a:spcBef>
              <a:spcAft>
                <a:spcPts val="0"/>
              </a:spcAft>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86"/>
          <p:cNvGrpSpPr/>
          <p:nvPr/>
        </p:nvGrpSpPr>
        <p:grpSpPr>
          <a:xfrm>
            <a:off x="-191856" y="6095983"/>
            <a:ext cx="12010280" cy="637252"/>
            <a:chOff x="-191856" y="6095983"/>
            <a:chExt cx="12010280" cy="637252"/>
          </a:xfrm>
        </p:grpSpPr>
        <p:sp>
          <p:nvSpPr>
            <p:cNvPr id="29" name="Google Shape;29;p86"/>
            <p:cNvSpPr/>
            <p:nvPr/>
          </p:nvSpPr>
          <p:spPr>
            <a:xfrm>
              <a:off x="-191856" y="6216848"/>
              <a:ext cx="11102385" cy="419907"/>
            </a:xfrm>
            <a:prstGeom prst="parallelogram">
              <a:avLst>
                <a:gd name="adj" fmla="val 25000"/>
              </a:avLst>
            </a:prstGeom>
            <a:solidFill>
              <a:schemeClr val="dk1">
                <a:alpha val="70588"/>
              </a:schemeClr>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30" name="Google Shape;30;p86"/>
            <p:cNvPicPr preferRelativeResize="0"/>
            <p:nvPr/>
          </p:nvPicPr>
          <p:blipFill rotWithShape="1">
            <a:blip r:embed="rId2">
              <a:alphaModFix/>
            </a:blip>
            <a:srcRect/>
            <a:stretch/>
          </p:blipFill>
          <p:spPr>
            <a:xfrm>
              <a:off x="11181172" y="6095983"/>
              <a:ext cx="637252" cy="637252"/>
            </a:xfrm>
            <a:prstGeom prst="rect">
              <a:avLst/>
            </a:prstGeom>
            <a:noFill/>
            <a:ln>
              <a:noFill/>
            </a:ln>
          </p:spPr>
        </p:pic>
      </p:grpSp>
      <p:sp>
        <p:nvSpPr>
          <p:cNvPr id="31" name="Google Shape;31;p86"/>
          <p:cNvSpPr txBox="1"/>
          <p:nvPr/>
        </p:nvSpPr>
        <p:spPr>
          <a:xfrm>
            <a:off x="249306" y="6261197"/>
            <a:ext cx="505393" cy="3417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lt1"/>
                </a:solidFill>
                <a:latin typeface="Arial"/>
                <a:ea typeface="Arial"/>
                <a:cs typeface="Arial"/>
                <a:sym typeface="Arial"/>
              </a:rPr>
              <a:t>‹#›</a:t>
            </a:fld>
            <a:endParaRPr sz="13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Layout">
  <p:cSld name="1_Content Layout">
    <p:spTree>
      <p:nvGrpSpPr>
        <p:cNvPr id="1" name="Shape 32"/>
        <p:cNvGrpSpPr/>
        <p:nvPr/>
      </p:nvGrpSpPr>
      <p:grpSpPr>
        <a:xfrm>
          <a:off x="0" y="0"/>
          <a:ext cx="0" cy="0"/>
          <a:chOff x="0" y="0"/>
          <a:chExt cx="0" cy="0"/>
        </a:xfrm>
      </p:grpSpPr>
      <p:sp>
        <p:nvSpPr>
          <p:cNvPr id="33" name="Google Shape;33;p98"/>
          <p:cNvSpPr txBox="1">
            <a:spLocks noGrp="1"/>
          </p:cNvSpPr>
          <p:nvPr>
            <p:ph type="title"/>
          </p:nvPr>
        </p:nvSpPr>
        <p:spPr>
          <a:xfrm>
            <a:off x="249306" y="380022"/>
            <a:ext cx="7039517"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lvl1pPr lvl="0" algn="l">
              <a:lnSpc>
                <a:spcPct val="90000"/>
              </a:lnSpc>
              <a:spcBef>
                <a:spcPts val="0"/>
              </a:spcBef>
              <a:spcAft>
                <a:spcPts val="0"/>
              </a:spcAft>
              <a:buClr>
                <a:schemeClr val="accent1"/>
              </a:buClr>
              <a:buSzPts val="4000"/>
              <a:buFont typeface="Arial"/>
              <a:buNone/>
              <a:defRPr sz="4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grpSp>
        <p:nvGrpSpPr>
          <p:cNvPr id="34" name="Google Shape;34;p98"/>
          <p:cNvGrpSpPr/>
          <p:nvPr/>
        </p:nvGrpSpPr>
        <p:grpSpPr>
          <a:xfrm>
            <a:off x="-191856" y="6095983"/>
            <a:ext cx="12010280" cy="637252"/>
            <a:chOff x="-191856" y="6095983"/>
            <a:chExt cx="12010280" cy="637252"/>
          </a:xfrm>
        </p:grpSpPr>
        <p:sp>
          <p:nvSpPr>
            <p:cNvPr id="35" name="Google Shape;35;p98"/>
            <p:cNvSpPr/>
            <p:nvPr/>
          </p:nvSpPr>
          <p:spPr>
            <a:xfrm>
              <a:off x="-191856" y="6216848"/>
              <a:ext cx="11102385" cy="419907"/>
            </a:xfrm>
            <a:prstGeom prst="parallelogram">
              <a:avLst>
                <a:gd name="adj" fmla="val 25000"/>
              </a:avLst>
            </a:prstGeom>
            <a:solidFill>
              <a:schemeClr val="dk1">
                <a:alpha val="70588"/>
              </a:schemeClr>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36" name="Google Shape;36;p98"/>
            <p:cNvPicPr preferRelativeResize="0"/>
            <p:nvPr/>
          </p:nvPicPr>
          <p:blipFill rotWithShape="1">
            <a:blip r:embed="rId2">
              <a:alphaModFix/>
            </a:blip>
            <a:srcRect/>
            <a:stretch/>
          </p:blipFill>
          <p:spPr>
            <a:xfrm>
              <a:off x="11181172" y="6095983"/>
              <a:ext cx="637252" cy="637252"/>
            </a:xfrm>
            <a:prstGeom prst="rect">
              <a:avLst/>
            </a:prstGeom>
            <a:noFill/>
            <a:ln>
              <a:noFill/>
            </a:ln>
          </p:spPr>
        </p:pic>
      </p:grpSp>
      <p:sp>
        <p:nvSpPr>
          <p:cNvPr id="37" name="Google Shape;37;p98"/>
          <p:cNvSpPr txBox="1"/>
          <p:nvPr/>
        </p:nvSpPr>
        <p:spPr>
          <a:xfrm>
            <a:off x="249306" y="6261197"/>
            <a:ext cx="505393" cy="3417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lt1"/>
                </a:solidFill>
                <a:latin typeface="Arial"/>
                <a:ea typeface="Arial"/>
                <a:cs typeface="Arial"/>
                <a:sym typeface="Arial"/>
              </a:rPr>
              <a:t>‹#›</a:t>
            </a:fld>
            <a:endParaRPr sz="13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2">
  <p:cSld name="Section 2">
    <p:bg>
      <p:bgPr>
        <a:solidFill>
          <a:schemeClr val="lt1">
            <a:alpha val="81568"/>
          </a:schemeClr>
        </a:solidFill>
        <a:effectLst/>
      </p:bgPr>
    </p:bg>
    <p:spTree>
      <p:nvGrpSpPr>
        <p:cNvPr id="1" name="Shape 38"/>
        <p:cNvGrpSpPr/>
        <p:nvPr/>
      </p:nvGrpSpPr>
      <p:grpSpPr>
        <a:xfrm>
          <a:off x="0" y="0"/>
          <a:ext cx="0" cy="0"/>
          <a:chOff x="0" y="0"/>
          <a:chExt cx="0" cy="0"/>
        </a:xfrm>
      </p:grpSpPr>
      <p:pic>
        <p:nvPicPr>
          <p:cNvPr id="39" name="Google Shape;39;p87" descr="A picture containing text, indoor, ceiling, tiled&#10;&#10;Description automatically generated"/>
          <p:cNvPicPr preferRelativeResize="0"/>
          <p:nvPr/>
        </p:nvPicPr>
        <p:blipFill rotWithShape="1">
          <a:blip r:embed="rId2">
            <a:alphaModFix/>
          </a:blip>
          <a:srcRect/>
          <a:stretch/>
        </p:blipFill>
        <p:spPr>
          <a:xfrm>
            <a:off x="-1" y="0"/>
            <a:ext cx="12192002" cy="6858000"/>
          </a:xfrm>
          <a:prstGeom prst="rect">
            <a:avLst/>
          </a:prstGeom>
          <a:noFill/>
          <a:ln>
            <a:noFill/>
          </a:ln>
        </p:spPr>
      </p:pic>
      <p:sp>
        <p:nvSpPr>
          <p:cNvPr id="40" name="Google Shape;40;p87"/>
          <p:cNvSpPr/>
          <p:nvPr/>
        </p:nvSpPr>
        <p:spPr>
          <a:xfrm>
            <a:off x="0" y="0"/>
            <a:ext cx="12192000" cy="6858000"/>
          </a:xfrm>
          <a:prstGeom prst="rect">
            <a:avLst/>
          </a:prstGeom>
          <a:solidFill>
            <a:schemeClr val="accent1">
              <a:alpha val="2313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41" name="Google Shape;41;p87"/>
          <p:cNvPicPr preferRelativeResize="0"/>
          <p:nvPr/>
        </p:nvPicPr>
        <p:blipFill rotWithShape="1">
          <a:blip r:embed="rId3">
            <a:alphaModFix/>
          </a:blip>
          <a:srcRect/>
          <a:stretch/>
        </p:blipFill>
        <p:spPr>
          <a:xfrm>
            <a:off x="11181172" y="6095983"/>
            <a:ext cx="637252" cy="637252"/>
          </a:xfrm>
          <a:prstGeom prst="rect">
            <a:avLst/>
          </a:prstGeom>
          <a:noFill/>
          <a:ln>
            <a:noFill/>
          </a:ln>
        </p:spPr>
      </p:pic>
      <p:pic>
        <p:nvPicPr>
          <p:cNvPr id="42" name="Google Shape;42;p87"/>
          <p:cNvPicPr preferRelativeResize="0"/>
          <p:nvPr/>
        </p:nvPicPr>
        <p:blipFill rotWithShape="1">
          <a:blip r:embed="rId4">
            <a:alphaModFix/>
          </a:blip>
          <a:srcRect/>
          <a:stretch/>
        </p:blipFill>
        <p:spPr>
          <a:xfrm>
            <a:off x="-1194789" y="2488951"/>
            <a:ext cx="7290789" cy="1945186"/>
          </a:xfrm>
          <a:prstGeom prst="rect">
            <a:avLst/>
          </a:prstGeom>
          <a:noFill/>
          <a:ln>
            <a:noFill/>
          </a:ln>
        </p:spPr>
      </p:pic>
      <p:sp>
        <p:nvSpPr>
          <p:cNvPr id="43" name="Google Shape;43;p87"/>
          <p:cNvSpPr txBox="1"/>
          <p:nvPr/>
        </p:nvSpPr>
        <p:spPr>
          <a:xfrm>
            <a:off x="914400" y="1494504"/>
            <a:ext cx="4237704" cy="1631216"/>
          </a:xfrm>
          <a:prstGeom prst="rect">
            <a:avLst/>
          </a:prstGeom>
          <a:noFill/>
          <a:ln>
            <a:noFill/>
          </a:ln>
          <a:effectLst>
            <a:outerShdw dist="63500" dir="2700000" algn="tl" rotWithShape="0">
              <a:schemeClr val="lt1"/>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10000"/>
              <a:buFont typeface="Arial"/>
              <a:buNone/>
            </a:pPr>
            <a:r>
              <a:rPr lang="en-US" sz="10000" b="1" i="0" u="none" strike="noStrike" cap="none">
                <a:solidFill>
                  <a:schemeClr val="accent4"/>
                </a:solidFill>
                <a:latin typeface="Arial"/>
                <a:ea typeface="Arial"/>
                <a:cs typeface="Arial"/>
                <a:sym typeface="Arial"/>
              </a:rPr>
              <a:t>2.</a:t>
            </a:r>
            <a:endParaRPr sz="1800" b="0" i="0" u="none" strike="noStrike" cap="none">
              <a:solidFill>
                <a:schemeClr val="dk1"/>
              </a:solidFill>
              <a:latin typeface="Arial"/>
              <a:ea typeface="Arial"/>
              <a:cs typeface="Arial"/>
              <a:sym typeface="Arial"/>
            </a:endParaRPr>
          </a:p>
        </p:txBody>
      </p:sp>
      <p:sp>
        <p:nvSpPr>
          <p:cNvPr id="44" name="Google Shape;44;p87"/>
          <p:cNvSpPr txBox="1">
            <a:spLocks noGrp="1"/>
          </p:cNvSpPr>
          <p:nvPr>
            <p:ph type="body" idx="1"/>
          </p:nvPr>
        </p:nvSpPr>
        <p:spPr>
          <a:xfrm>
            <a:off x="1053017" y="3125720"/>
            <a:ext cx="4748546" cy="671648"/>
          </a:xfrm>
          <a:prstGeom prst="rect">
            <a:avLst/>
          </a:prstGeom>
          <a:noFill/>
          <a:ln>
            <a:noFill/>
          </a:ln>
          <a:effectLst>
            <a:outerShdw dist="38100" dir="2662223" algn="tl" rotWithShape="0">
              <a:srgbClr val="FEE598"/>
            </a:outerShdw>
          </a:effectLst>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4400"/>
              <a:buFont typeface="Arial"/>
              <a:buNone/>
              <a:defRPr sz="4400" b="0" i="0">
                <a:latin typeface="Arial"/>
                <a:ea typeface="Arial"/>
                <a:cs typeface="Arial"/>
                <a:sym typeface="Arial"/>
              </a:defRPr>
            </a:lvl1pPr>
            <a:lvl2pPr marL="914400" lvl="1" indent="-228600" algn="l">
              <a:lnSpc>
                <a:spcPct val="90000"/>
              </a:lnSpc>
              <a:spcBef>
                <a:spcPts val="500"/>
              </a:spcBef>
              <a:spcAft>
                <a:spcPts val="0"/>
              </a:spcAft>
              <a:buSzPts val="2400"/>
              <a:buFont typeface="Arial"/>
              <a:buNone/>
              <a:defRPr/>
            </a:lvl2pPr>
            <a:lvl3pPr marL="1371600" lvl="2" indent="-228600" algn="l">
              <a:lnSpc>
                <a:spcPct val="90000"/>
              </a:lnSpc>
              <a:spcBef>
                <a:spcPts val="500"/>
              </a:spcBef>
              <a:spcAft>
                <a:spcPts val="0"/>
              </a:spcAft>
              <a:buSzPts val="2000"/>
              <a:buFont typeface="Arial"/>
              <a:buNone/>
              <a:defRPr/>
            </a:lvl3pPr>
            <a:lvl4pPr marL="1828800" lvl="3" indent="-228600" algn="l">
              <a:lnSpc>
                <a:spcPct val="90000"/>
              </a:lnSpc>
              <a:spcBef>
                <a:spcPts val="500"/>
              </a:spcBef>
              <a:spcAft>
                <a:spcPts val="0"/>
              </a:spcAft>
              <a:buSzPts val="1800"/>
              <a:buFont typeface="Arial"/>
              <a:buNone/>
              <a:defRPr/>
            </a:lvl4pPr>
            <a:lvl5pPr marL="2286000" lvl="4" indent="-228600" algn="l">
              <a:lnSpc>
                <a:spcPct val="90000"/>
              </a:lnSpc>
              <a:spcBef>
                <a:spcPts val="500"/>
              </a:spcBef>
              <a:spcAft>
                <a:spcPts val="0"/>
              </a:spcAft>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3">
  <p:cSld name="Section 3">
    <p:bg>
      <p:bgPr>
        <a:solidFill>
          <a:schemeClr val="lt1">
            <a:alpha val="81568"/>
          </a:schemeClr>
        </a:solidFill>
        <a:effectLst/>
      </p:bgPr>
    </p:bg>
    <p:spTree>
      <p:nvGrpSpPr>
        <p:cNvPr id="1" name="Shape 45"/>
        <p:cNvGrpSpPr/>
        <p:nvPr/>
      </p:nvGrpSpPr>
      <p:grpSpPr>
        <a:xfrm>
          <a:off x="0" y="0"/>
          <a:ext cx="0" cy="0"/>
          <a:chOff x="0" y="0"/>
          <a:chExt cx="0" cy="0"/>
        </a:xfrm>
      </p:grpSpPr>
      <p:pic>
        <p:nvPicPr>
          <p:cNvPr id="46" name="Google Shape;46;p88"/>
          <p:cNvPicPr preferRelativeResize="0"/>
          <p:nvPr/>
        </p:nvPicPr>
        <p:blipFill rotWithShape="1">
          <a:blip r:embed="rId2">
            <a:alphaModFix/>
          </a:blip>
          <a:srcRect l="3849" t="13625" r="3292" b="8025"/>
          <a:stretch/>
        </p:blipFill>
        <p:spPr>
          <a:xfrm>
            <a:off x="0" y="0"/>
            <a:ext cx="12192000" cy="6858000"/>
          </a:xfrm>
          <a:prstGeom prst="rect">
            <a:avLst/>
          </a:prstGeom>
          <a:noFill/>
          <a:ln>
            <a:noFill/>
          </a:ln>
        </p:spPr>
      </p:pic>
      <p:sp>
        <p:nvSpPr>
          <p:cNvPr id="47" name="Google Shape;47;p88"/>
          <p:cNvSpPr/>
          <p:nvPr/>
        </p:nvSpPr>
        <p:spPr>
          <a:xfrm>
            <a:off x="0" y="0"/>
            <a:ext cx="12192000" cy="6858000"/>
          </a:xfrm>
          <a:prstGeom prst="rect">
            <a:avLst/>
          </a:prstGeom>
          <a:solidFill>
            <a:schemeClr val="accent1">
              <a:alpha val="2313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48" name="Google Shape;48;p88"/>
          <p:cNvPicPr preferRelativeResize="0"/>
          <p:nvPr/>
        </p:nvPicPr>
        <p:blipFill rotWithShape="1">
          <a:blip r:embed="rId3">
            <a:alphaModFix/>
          </a:blip>
          <a:srcRect/>
          <a:stretch/>
        </p:blipFill>
        <p:spPr>
          <a:xfrm>
            <a:off x="11181172" y="6095983"/>
            <a:ext cx="637252" cy="637252"/>
          </a:xfrm>
          <a:prstGeom prst="rect">
            <a:avLst/>
          </a:prstGeom>
          <a:noFill/>
          <a:ln>
            <a:noFill/>
          </a:ln>
        </p:spPr>
      </p:pic>
      <p:pic>
        <p:nvPicPr>
          <p:cNvPr id="49" name="Google Shape;49;p88"/>
          <p:cNvPicPr preferRelativeResize="0"/>
          <p:nvPr/>
        </p:nvPicPr>
        <p:blipFill rotWithShape="1">
          <a:blip r:embed="rId4">
            <a:alphaModFix/>
          </a:blip>
          <a:srcRect/>
          <a:stretch/>
        </p:blipFill>
        <p:spPr>
          <a:xfrm>
            <a:off x="-1194789" y="2488951"/>
            <a:ext cx="7290789" cy="1945186"/>
          </a:xfrm>
          <a:prstGeom prst="rect">
            <a:avLst/>
          </a:prstGeom>
          <a:noFill/>
          <a:ln>
            <a:noFill/>
          </a:ln>
        </p:spPr>
      </p:pic>
      <p:sp>
        <p:nvSpPr>
          <p:cNvPr id="50" name="Google Shape;50;p88"/>
          <p:cNvSpPr txBox="1"/>
          <p:nvPr/>
        </p:nvSpPr>
        <p:spPr>
          <a:xfrm>
            <a:off x="914400" y="1494504"/>
            <a:ext cx="4237704" cy="1631216"/>
          </a:xfrm>
          <a:prstGeom prst="rect">
            <a:avLst/>
          </a:prstGeom>
          <a:noFill/>
          <a:ln>
            <a:noFill/>
          </a:ln>
          <a:effectLst>
            <a:outerShdw dist="63500" dir="2700000" algn="tl" rotWithShape="0">
              <a:schemeClr val="lt1"/>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10000"/>
              <a:buFont typeface="Arial"/>
              <a:buNone/>
            </a:pPr>
            <a:r>
              <a:rPr lang="en-US" sz="10000" b="1" i="0" u="none" strike="noStrike" cap="none">
                <a:solidFill>
                  <a:schemeClr val="accent4"/>
                </a:solidFill>
                <a:latin typeface="Arial"/>
                <a:ea typeface="Arial"/>
                <a:cs typeface="Arial"/>
                <a:sym typeface="Arial"/>
              </a:rPr>
              <a:t>3.</a:t>
            </a:r>
            <a:endParaRPr sz="1800" b="0" i="0" u="none" strike="noStrike" cap="none">
              <a:solidFill>
                <a:schemeClr val="dk1"/>
              </a:solidFill>
              <a:latin typeface="Arial"/>
              <a:ea typeface="Arial"/>
              <a:cs typeface="Arial"/>
              <a:sym typeface="Arial"/>
            </a:endParaRPr>
          </a:p>
        </p:txBody>
      </p:sp>
      <p:sp>
        <p:nvSpPr>
          <p:cNvPr id="51" name="Google Shape;51;p88"/>
          <p:cNvSpPr txBox="1">
            <a:spLocks noGrp="1"/>
          </p:cNvSpPr>
          <p:nvPr>
            <p:ph type="body" idx="1"/>
          </p:nvPr>
        </p:nvSpPr>
        <p:spPr>
          <a:xfrm>
            <a:off x="1053017" y="3125720"/>
            <a:ext cx="4748546" cy="671648"/>
          </a:xfrm>
          <a:prstGeom prst="rect">
            <a:avLst/>
          </a:prstGeom>
          <a:noFill/>
          <a:ln>
            <a:noFill/>
          </a:ln>
          <a:effectLst>
            <a:outerShdw dist="38100" dir="2662223" algn="tl" rotWithShape="0">
              <a:srgbClr val="FEE598"/>
            </a:outerShdw>
          </a:effectLst>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4400"/>
              <a:buFont typeface="Arial"/>
              <a:buNone/>
              <a:defRPr sz="4400" b="0" i="0">
                <a:latin typeface="Arial"/>
                <a:ea typeface="Arial"/>
                <a:cs typeface="Arial"/>
                <a:sym typeface="Arial"/>
              </a:defRPr>
            </a:lvl1pPr>
            <a:lvl2pPr marL="914400" lvl="1" indent="-228600" algn="l">
              <a:lnSpc>
                <a:spcPct val="90000"/>
              </a:lnSpc>
              <a:spcBef>
                <a:spcPts val="500"/>
              </a:spcBef>
              <a:spcAft>
                <a:spcPts val="0"/>
              </a:spcAft>
              <a:buSzPts val="2400"/>
              <a:buFont typeface="Arial"/>
              <a:buNone/>
              <a:defRPr/>
            </a:lvl2pPr>
            <a:lvl3pPr marL="1371600" lvl="2" indent="-228600" algn="l">
              <a:lnSpc>
                <a:spcPct val="90000"/>
              </a:lnSpc>
              <a:spcBef>
                <a:spcPts val="500"/>
              </a:spcBef>
              <a:spcAft>
                <a:spcPts val="0"/>
              </a:spcAft>
              <a:buSzPts val="2000"/>
              <a:buFont typeface="Arial"/>
              <a:buNone/>
              <a:defRPr/>
            </a:lvl3pPr>
            <a:lvl4pPr marL="1828800" lvl="3" indent="-228600" algn="l">
              <a:lnSpc>
                <a:spcPct val="90000"/>
              </a:lnSpc>
              <a:spcBef>
                <a:spcPts val="500"/>
              </a:spcBef>
              <a:spcAft>
                <a:spcPts val="0"/>
              </a:spcAft>
              <a:buSzPts val="1800"/>
              <a:buFont typeface="Arial"/>
              <a:buNone/>
              <a:defRPr/>
            </a:lvl4pPr>
            <a:lvl5pPr marL="2286000" lvl="4" indent="-228600" algn="l">
              <a:lnSpc>
                <a:spcPct val="90000"/>
              </a:lnSpc>
              <a:spcBef>
                <a:spcPts val="500"/>
              </a:spcBef>
              <a:spcAft>
                <a:spcPts val="0"/>
              </a:spcAft>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idebar">
  <p:cSld name="Content Sidebar">
    <p:spTree>
      <p:nvGrpSpPr>
        <p:cNvPr id="1" name="Shape 52"/>
        <p:cNvGrpSpPr/>
        <p:nvPr/>
      </p:nvGrpSpPr>
      <p:grpSpPr>
        <a:xfrm>
          <a:off x="0" y="0"/>
          <a:ext cx="0" cy="0"/>
          <a:chOff x="0" y="0"/>
          <a:chExt cx="0" cy="0"/>
        </a:xfrm>
      </p:grpSpPr>
      <p:pic>
        <p:nvPicPr>
          <p:cNvPr id="53" name="Google Shape;53;p89"/>
          <p:cNvPicPr preferRelativeResize="0"/>
          <p:nvPr/>
        </p:nvPicPr>
        <p:blipFill rotWithShape="1">
          <a:blip r:embed="rId2">
            <a:alphaModFix/>
          </a:blip>
          <a:srcRect/>
          <a:stretch/>
        </p:blipFill>
        <p:spPr>
          <a:xfrm>
            <a:off x="0" y="0"/>
            <a:ext cx="4028148" cy="6858000"/>
          </a:xfrm>
          <a:prstGeom prst="rect">
            <a:avLst/>
          </a:prstGeom>
          <a:noFill/>
          <a:ln>
            <a:noFill/>
          </a:ln>
        </p:spPr>
      </p:pic>
      <p:sp>
        <p:nvSpPr>
          <p:cNvPr id="54" name="Google Shape;54;p89"/>
          <p:cNvSpPr/>
          <p:nvPr/>
        </p:nvSpPr>
        <p:spPr>
          <a:xfrm flipH="1">
            <a:off x="-21337" y="0"/>
            <a:ext cx="4049485" cy="6858000"/>
          </a:xfrm>
          <a:prstGeom prst="rect">
            <a:avLst/>
          </a:prstGeom>
          <a:solidFill>
            <a:schemeClr val="dk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55" name="Google Shape;55;p89"/>
          <p:cNvSpPr txBox="1">
            <a:spLocks noGrp="1"/>
          </p:cNvSpPr>
          <p:nvPr>
            <p:ph type="title"/>
          </p:nvPr>
        </p:nvSpPr>
        <p:spPr>
          <a:xfrm>
            <a:off x="4467763" y="365128"/>
            <a:ext cx="4834499" cy="408595"/>
          </a:xfrm>
          <a:prstGeom prst="rect">
            <a:avLst/>
          </a:prstGeom>
          <a:noFill/>
          <a:ln w="76200" cap="flat" cmpd="sng">
            <a:solidFill>
              <a:schemeClr val="accent4"/>
            </a:solidFill>
            <a:prstDash val="solid"/>
            <a:round/>
            <a:headEnd type="none" w="sm" len="sm"/>
            <a:tailEnd type="none" w="sm" len="sm"/>
          </a:ln>
        </p:spPr>
        <p:txBody>
          <a:bodyPr spcFirstLastPara="1" wrap="square" lIns="0" tIns="0" rIns="0" bIns="91425" anchor="t" anchorCtr="0">
            <a:spAutoFit/>
          </a:bodyPr>
          <a:lstStyle>
            <a:lvl1pPr lvl="0" algn="l">
              <a:lnSpc>
                <a:spcPct val="90000"/>
              </a:lnSpc>
              <a:spcBef>
                <a:spcPts val="0"/>
              </a:spcBef>
              <a:spcAft>
                <a:spcPts val="0"/>
              </a:spcAft>
              <a:buClr>
                <a:schemeClr val="accent1"/>
              </a:buClr>
              <a:buSzPts val="2700"/>
              <a:buFont typeface="Arial"/>
              <a:buNone/>
              <a:defRPr sz="27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9"/>
          <p:cNvSpPr txBox="1">
            <a:spLocks noGrp="1"/>
          </p:cNvSpPr>
          <p:nvPr>
            <p:ph type="body" idx="1"/>
          </p:nvPr>
        </p:nvSpPr>
        <p:spPr>
          <a:xfrm>
            <a:off x="4372936" y="1046285"/>
            <a:ext cx="7335651" cy="494931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SzPts val="2600"/>
              <a:buChar char="•"/>
              <a:defRPr sz="2600" b="0" i="0">
                <a:latin typeface="Arial"/>
                <a:ea typeface="Arial"/>
                <a:cs typeface="Arial"/>
                <a:sym typeface="Arial"/>
              </a:defRPr>
            </a:lvl1pPr>
            <a:lvl2pPr marL="914400" lvl="1" indent="-381000" algn="l">
              <a:lnSpc>
                <a:spcPct val="90000"/>
              </a:lnSpc>
              <a:spcBef>
                <a:spcPts val="500"/>
              </a:spcBef>
              <a:spcAft>
                <a:spcPts val="0"/>
              </a:spcAft>
              <a:buSzPts val="2400"/>
              <a:buChar char="-"/>
              <a:defRPr b="0" i="0">
                <a:latin typeface="Arial"/>
                <a:ea typeface="Arial"/>
                <a:cs typeface="Arial"/>
                <a:sym typeface="Arial"/>
              </a:defRPr>
            </a:lvl2pPr>
            <a:lvl3pPr marL="1371600" lvl="2" indent="-355600" algn="l">
              <a:lnSpc>
                <a:spcPct val="90000"/>
              </a:lnSpc>
              <a:spcBef>
                <a:spcPts val="500"/>
              </a:spcBef>
              <a:spcAft>
                <a:spcPts val="0"/>
              </a:spcAft>
              <a:buSzPts val="2000"/>
              <a:buChar char="•"/>
              <a:defRPr b="0" i="0">
                <a:latin typeface="Arial"/>
                <a:ea typeface="Arial"/>
                <a:cs typeface="Arial"/>
                <a:sym typeface="Arial"/>
              </a:defRPr>
            </a:lvl3pPr>
            <a:lvl4pPr marL="1828800" lvl="3" indent="-342900" algn="l">
              <a:lnSpc>
                <a:spcPct val="90000"/>
              </a:lnSpc>
              <a:spcBef>
                <a:spcPts val="500"/>
              </a:spcBef>
              <a:spcAft>
                <a:spcPts val="0"/>
              </a:spcAft>
              <a:buSzPts val="1800"/>
              <a:buChar char="•"/>
              <a:defRPr b="0" i="0">
                <a:latin typeface="Arial"/>
                <a:ea typeface="Arial"/>
                <a:cs typeface="Arial"/>
                <a:sym typeface="Arial"/>
              </a:defRPr>
            </a:lvl4pPr>
            <a:lvl5pPr marL="2286000" lvl="4" indent="-342900" algn="l">
              <a:lnSpc>
                <a:spcPct val="90000"/>
              </a:lnSpc>
              <a:spcBef>
                <a:spcPts val="500"/>
              </a:spcBef>
              <a:spcAft>
                <a:spcPts val="0"/>
              </a:spcAft>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7" name="Google Shape;57;p89"/>
          <p:cNvGrpSpPr/>
          <p:nvPr/>
        </p:nvGrpSpPr>
        <p:grpSpPr>
          <a:xfrm>
            <a:off x="-191856" y="6095983"/>
            <a:ext cx="12010280" cy="637252"/>
            <a:chOff x="-191856" y="6095983"/>
            <a:chExt cx="12010280" cy="637252"/>
          </a:xfrm>
        </p:grpSpPr>
        <p:sp>
          <p:nvSpPr>
            <p:cNvPr id="58" name="Google Shape;58;p89"/>
            <p:cNvSpPr/>
            <p:nvPr/>
          </p:nvSpPr>
          <p:spPr>
            <a:xfrm>
              <a:off x="-191856" y="6216848"/>
              <a:ext cx="11102385" cy="419907"/>
            </a:xfrm>
            <a:prstGeom prst="parallelogram">
              <a:avLst>
                <a:gd name="adj" fmla="val 25000"/>
              </a:avLst>
            </a:prstGeom>
            <a:solidFill>
              <a:schemeClr val="dk1">
                <a:alpha val="7019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59" name="Google Shape;59;p89"/>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60" name="Google Shape;60;p89"/>
          <p:cNvSpPr txBox="1"/>
          <p:nvPr/>
        </p:nvSpPr>
        <p:spPr>
          <a:xfrm>
            <a:off x="249306" y="6261197"/>
            <a:ext cx="505393" cy="3417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lt1"/>
                </a:solidFill>
                <a:latin typeface="Arial"/>
                <a:ea typeface="Arial"/>
                <a:cs typeface="Arial"/>
                <a:sym typeface="Arial"/>
              </a:rPr>
              <a:t>‹#›</a:t>
            </a:fld>
            <a:endParaRPr sz="1300" b="0" i="0" u="none" strike="noStrike" cap="none">
              <a:solidFill>
                <a:schemeClr val="lt1"/>
              </a:solidFill>
              <a:latin typeface="Arial"/>
              <a:ea typeface="Arial"/>
              <a:cs typeface="Arial"/>
              <a:sym typeface="Arial"/>
            </a:endParaRPr>
          </a:p>
        </p:txBody>
      </p:sp>
      <p:sp>
        <p:nvSpPr>
          <p:cNvPr id="61" name="Google Shape;61;p89"/>
          <p:cNvSpPr txBox="1">
            <a:spLocks noGrp="1"/>
          </p:cNvSpPr>
          <p:nvPr>
            <p:ph type="body" idx="2"/>
          </p:nvPr>
        </p:nvSpPr>
        <p:spPr>
          <a:xfrm>
            <a:off x="249238" y="365126"/>
            <a:ext cx="3487737" cy="68116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1000"/>
              </a:spcBef>
              <a:spcAft>
                <a:spcPts val="0"/>
              </a:spcAft>
              <a:buSzPts val="3000"/>
              <a:buNone/>
              <a:defRPr sz="3000" b="0" i="0">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b="1">
                <a:latin typeface="Arial"/>
                <a:ea typeface="Arial"/>
                <a:cs typeface="Arial"/>
                <a:sym typeface="Arial"/>
              </a:defRPr>
            </a:lvl2pPr>
            <a:lvl3pPr marL="1371600" lvl="2" indent="-228600" algn="l">
              <a:lnSpc>
                <a:spcPct val="90000"/>
              </a:lnSpc>
              <a:spcBef>
                <a:spcPts val="500"/>
              </a:spcBef>
              <a:spcAft>
                <a:spcPts val="0"/>
              </a:spcAft>
              <a:buSzPts val="2000"/>
              <a:buNone/>
              <a:defRPr b="1">
                <a:latin typeface="Arial"/>
                <a:ea typeface="Arial"/>
                <a:cs typeface="Arial"/>
                <a:sym typeface="Arial"/>
              </a:defRPr>
            </a:lvl3pPr>
            <a:lvl4pPr marL="1828800" lvl="3" indent="-228600" algn="l">
              <a:lnSpc>
                <a:spcPct val="90000"/>
              </a:lnSpc>
              <a:spcBef>
                <a:spcPts val="500"/>
              </a:spcBef>
              <a:spcAft>
                <a:spcPts val="0"/>
              </a:spcAft>
              <a:buSzPts val="1800"/>
              <a:buNone/>
              <a:defRPr b="1">
                <a:latin typeface="Arial"/>
                <a:ea typeface="Arial"/>
                <a:cs typeface="Arial"/>
                <a:sym typeface="Arial"/>
              </a:defRPr>
            </a:lvl4pPr>
            <a:lvl5pPr marL="2286000" lvl="4" indent="-228600" algn="l">
              <a:lnSpc>
                <a:spcPct val="90000"/>
              </a:lnSpc>
              <a:spcBef>
                <a:spcPts val="500"/>
              </a:spcBef>
              <a:spcAft>
                <a:spcPts val="0"/>
              </a:spcAft>
              <a:buSzPts val="1800"/>
              <a:buNone/>
              <a:defRPr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4">
  <p:cSld name="Section 4">
    <p:bg>
      <p:bgPr>
        <a:solidFill>
          <a:schemeClr val="lt1">
            <a:alpha val="81568"/>
          </a:schemeClr>
        </a:solidFill>
        <a:effectLst/>
      </p:bgPr>
    </p:bg>
    <p:spTree>
      <p:nvGrpSpPr>
        <p:cNvPr id="1" name="Shape 62"/>
        <p:cNvGrpSpPr/>
        <p:nvPr/>
      </p:nvGrpSpPr>
      <p:grpSpPr>
        <a:xfrm>
          <a:off x="0" y="0"/>
          <a:ext cx="0" cy="0"/>
          <a:chOff x="0" y="0"/>
          <a:chExt cx="0" cy="0"/>
        </a:xfrm>
      </p:grpSpPr>
      <p:pic>
        <p:nvPicPr>
          <p:cNvPr id="63" name="Google Shape;63;p90"/>
          <p:cNvPicPr preferRelativeResize="0"/>
          <p:nvPr/>
        </p:nvPicPr>
        <p:blipFill rotWithShape="1">
          <a:blip r:embed="rId2">
            <a:alphaModFix/>
          </a:blip>
          <a:srcRect/>
          <a:stretch/>
        </p:blipFill>
        <p:spPr>
          <a:xfrm>
            <a:off x="-2" y="0"/>
            <a:ext cx="12192002" cy="6858000"/>
          </a:xfrm>
          <a:prstGeom prst="rect">
            <a:avLst/>
          </a:prstGeom>
          <a:noFill/>
          <a:ln>
            <a:noFill/>
          </a:ln>
        </p:spPr>
      </p:pic>
      <p:sp>
        <p:nvSpPr>
          <p:cNvPr id="64" name="Google Shape;64;p90"/>
          <p:cNvSpPr/>
          <p:nvPr/>
        </p:nvSpPr>
        <p:spPr>
          <a:xfrm>
            <a:off x="0" y="0"/>
            <a:ext cx="12192000" cy="6858000"/>
          </a:xfrm>
          <a:prstGeom prst="rect">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65" name="Google Shape;65;p90"/>
          <p:cNvPicPr preferRelativeResize="0"/>
          <p:nvPr/>
        </p:nvPicPr>
        <p:blipFill rotWithShape="1">
          <a:blip r:embed="rId3">
            <a:alphaModFix/>
          </a:blip>
          <a:srcRect/>
          <a:stretch/>
        </p:blipFill>
        <p:spPr>
          <a:xfrm>
            <a:off x="11181172" y="6095983"/>
            <a:ext cx="637252" cy="637252"/>
          </a:xfrm>
          <a:prstGeom prst="rect">
            <a:avLst/>
          </a:prstGeom>
          <a:noFill/>
          <a:ln>
            <a:noFill/>
          </a:ln>
        </p:spPr>
      </p:pic>
      <p:pic>
        <p:nvPicPr>
          <p:cNvPr id="66" name="Google Shape;66;p90"/>
          <p:cNvPicPr preferRelativeResize="0"/>
          <p:nvPr/>
        </p:nvPicPr>
        <p:blipFill rotWithShape="1">
          <a:blip r:embed="rId4">
            <a:alphaModFix/>
          </a:blip>
          <a:srcRect/>
          <a:stretch/>
        </p:blipFill>
        <p:spPr>
          <a:xfrm>
            <a:off x="-1194789" y="2488951"/>
            <a:ext cx="7290789" cy="1945186"/>
          </a:xfrm>
          <a:prstGeom prst="rect">
            <a:avLst/>
          </a:prstGeom>
          <a:noFill/>
          <a:ln>
            <a:noFill/>
          </a:ln>
        </p:spPr>
      </p:pic>
      <p:sp>
        <p:nvSpPr>
          <p:cNvPr id="67" name="Google Shape;67;p90"/>
          <p:cNvSpPr txBox="1"/>
          <p:nvPr/>
        </p:nvSpPr>
        <p:spPr>
          <a:xfrm>
            <a:off x="914400" y="1494504"/>
            <a:ext cx="4237704" cy="1631216"/>
          </a:xfrm>
          <a:prstGeom prst="rect">
            <a:avLst/>
          </a:prstGeom>
          <a:noFill/>
          <a:ln>
            <a:noFill/>
          </a:ln>
          <a:effectLst>
            <a:outerShdw dist="63500" dir="2700000" algn="tl" rotWithShape="0">
              <a:schemeClr val="lt1"/>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10000"/>
              <a:buFont typeface="Arial"/>
              <a:buNone/>
            </a:pPr>
            <a:r>
              <a:rPr lang="en-US" sz="10000" b="1" i="0" u="none" strike="noStrike" cap="none">
                <a:solidFill>
                  <a:schemeClr val="accent4"/>
                </a:solidFill>
                <a:latin typeface="Arial"/>
                <a:ea typeface="Arial"/>
                <a:cs typeface="Arial"/>
                <a:sym typeface="Arial"/>
              </a:rPr>
              <a:t>4.</a:t>
            </a:r>
            <a:endParaRPr sz="1800" b="0" i="0" u="none" strike="noStrike" cap="none">
              <a:solidFill>
                <a:schemeClr val="dk1"/>
              </a:solidFill>
              <a:latin typeface="Arial"/>
              <a:ea typeface="Arial"/>
              <a:cs typeface="Arial"/>
              <a:sym typeface="Arial"/>
            </a:endParaRPr>
          </a:p>
        </p:txBody>
      </p:sp>
      <p:sp>
        <p:nvSpPr>
          <p:cNvPr id="68" name="Google Shape;68;p90"/>
          <p:cNvSpPr txBox="1">
            <a:spLocks noGrp="1"/>
          </p:cNvSpPr>
          <p:nvPr>
            <p:ph type="body" idx="1"/>
          </p:nvPr>
        </p:nvSpPr>
        <p:spPr>
          <a:xfrm>
            <a:off x="1053017" y="3125720"/>
            <a:ext cx="4748546" cy="671648"/>
          </a:xfrm>
          <a:prstGeom prst="rect">
            <a:avLst/>
          </a:prstGeom>
          <a:noFill/>
          <a:ln>
            <a:noFill/>
          </a:ln>
          <a:effectLst>
            <a:outerShdw dist="38100" dir="2662223" algn="tl" rotWithShape="0">
              <a:srgbClr val="FEE598"/>
            </a:outerShdw>
          </a:effectLst>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4400"/>
              <a:buFont typeface="Arial"/>
              <a:buNone/>
              <a:defRPr sz="4400" b="0" i="0">
                <a:latin typeface="Arial"/>
                <a:ea typeface="Arial"/>
                <a:cs typeface="Arial"/>
                <a:sym typeface="Arial"/>
              </a:defRPr>
            </a:lvl1pPr>
            <a:lvl2pPr marL="914400" lvl="1" indent="-228600" algn="l">
              <a:lnSpc>
                <a:spcPct val="90000"/>
              </a:lnSpc>
              <a:spcBef>
                <a:spcPts val="500"/>
              </a:spcBef>
              <a:spcAft>
                <a:spcPts val="0"/>
              </a:spcAft>
              <a:buSzPts val="2400"/>
              <a:buFont typeface="Arial"/>
              <a:buNone/>
              <a:defRPr/>
            </a:lvl2pPr>
            <a:lvl3pPr marL="1371600" lvl="2" indent="-228600" algn="l">
              <a:lnSpc>
                <a:spcPct val="90000"/>
              </a:lnSpc>
              <a:spcBef>
                <a:spcPts val="500"/>
              </a:spcBef>
              <a:spcAft>
                <a:spcPts val="0"/>
              </a:spcAft>
              <a:buSzPts val="2000"/>
              <a:buFont typeface="Arial"/>
              <a:buNone/>
              <a:defRPr/>
            </a:lvl3pPr>
            <a:lvl4pPr marL="1828800" lvl="3" indent="-228600" algn="l">
              <a:lnSpc>
                <a:spcPct val="90000"/>
              </a:lnSpc>
              <a:spcBef>
                <a:spcPts val="500"/>
              </a:spcBef>
              <a:spcAft>
                <a:spcPts val="0"/>
              </a:spcAft>
              <a:buSzPts val="1800"/>
              <a:buFont typeface="Arial"/>
              <a:buNone/>
              <a:defRPr/>
            </a:lvl4pPr>
            <a:lvl5pPr marL="2286000" lvl="4" indent="-228600" algn="l">
              <a:lnSpc>
                <a:spcPct val="90000"/>
              </a:lnSpc>
              <a:spcBef>
                <a:spcPts val="500"/>
              </a:spcBef>
              <a:spcAft>
                <a:spcPts val="0"/>
              </a:spcAft>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5">
  <p:cSld name="Section 5">
    <p:bg>
      <p:bgPr>
        <a:solidFill>
          <a:schemeClr val="lt1">
            <a:alpha val="81568"/>
          </a:schemeClr>
        </a:solidFill>
        <a:effectLst/>
      </p:bgPr>
    </p:bg>
    <p:spTree>
      <p:nvGrpSpPr>
        <p:cNvPr id="1" name="Shape 69"/>
        <p:cNvGrpSpPr/>
        <p:nvPr/>
      </p:nvGrpSpPr>
      <p:grpSpPr>
        <a:xfrm>
          <a:off x="0" y="0"/>
          <a:ext cx="0" cy="0"/>
          <a:chOff x="0" y="0"/>
          <a:chExt cx="0" cy="0"/>
        </a:xfrm>
      </p:grpSpPr>
      <p:pic>
        <p:nvPicPr>
          <p:cNvPr id="70" name="Google Shape;70;p91" descr="person leaning on wall while holding gray hat"/>
          <p:cNvPicPr preferRelativeResize="0"/>
          <p:nvPr/>
        </p:nvPicPr>
        <p:blipFill rotWithShape="1">
          <a:blip r:embed="rId2">
            <a:alphaModFix/>
          </a:blip>
          <a:srcRect/>
          <a:stretch/>
        </p:blipFill>
        <p:spPr>
          <a:xfrm>
            <a:off x="0" y="0"/>
            <a:ext cx="12191999" cy="6858000"/>
          </a:xfrm>
          <a:prstGeom prst="rect">
            <a:avLst/>
          </a:prstGeom>
          <a:noFill/>
          <a:ln>
            <a:noFill/>
          </a:ln>
        </p:spPr>
      </p:pic>
      <p:sp>
        <p:nvSpPr>
          <p:cNvPr id="71" name="Google Shape;71;p91"/>
          <p:cNvSpPr/>
          <p:nvPr/>
        </p:nvSpPr>
        <p:spPr>
          <a:xfrm>
            <a:off x="0" y="0"/>
            <a:ext cx="12192000" cy="6858000"/>
          </a:xfrm>
          <a:prstGeom prst="rect">
            <a:avLst/>
          </a:pr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72" name="Google Shape;72;p91"/>
          <p:cNvPicPr preferRelativeResize="0"/>
          <p:nvPr/>
        </p:nvPicPr>
        <p:blipFill rotWithShape="1">
          <a:blip r:embed="rId3">
            <a:alphaModFix/>
          </a:blip>
          <a:srcRect/>
          <a:stretch/>
        </p:blipFill>
        <p:spPr>
          <a:xfrm>
            <a:off x="11181172" y="6095983"/>
            <a:ext cx="637252" cy="637252"/>
          </a:xfrm>
          <a:prstGeom prst="rect">
            <a:avLst/>
          </a:prstGeom>
          <a:noFill/>
          <a:ln>
            <a:noFill/>
          </a:ln>
        </p:spPr>
      </p:pic>
      <p:pic>
        <p:nvPicPr>
          <p:cNvPr id="73" name="Google Shape;73;p91"/>
          <p:cNvPicPr preferRelativeResize="0"/>
          <p:nvPr/>
        </p:nvPicPr>
        <p:blipFill rotWithShape="1">
          <a:blip r:embed="rId4">
            <a:alphaModFix/>
          </a:blip>
          <a:srcRect/>
          <a:stretch/>
        </p:blipFill>
        <p:spPr>
          <a:xfrm>
            <a:off x="-1194789" y="2488951"/>
            <a:ext cx="7290789" cy="1945186"/>
          </a:xfrm>
          <a:prstGeom prst="rect">
            <a:avLst/>
          </a:prstGeom>
          <a:noFill/>
          <a:ln>
            <a:noFill/>
          </a:ln>
        </p:spPr>
      </p:pic>
      <p:sp>
        <p:nvSpPr>
          <p:cNvPr id="74" name="Google Shape;74;p91"/>
          <p:cNvSpPr txBox="1"/>
          <p:nvPr/>
        </p:nvSpPr>
        <p:spPr>
          <a:xfrm>
            <a:off x="914400" y="1494504"/>
            <a:ext cx="4237704" cy="1631216"/>
          </a:xfrm>
          <a:prstGeom prst="rect">
            <a:avLst/>
          </a:prstGeom>
          <a:noFill/>
          <a:ln>
            <a:noFill/>
          </a:ln>
          <a:effectLst>
            <a:outerShdw dist="63500" dir="2700000" algn="tl" rotWithShape="0">
              <a:schemeClr val="lt1"/>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10000"/>
              <a:buFont typeface="Arial"/>
              <a:buNone/>
            </a:pPr>
            <a:r>
              <a:rPr lang="en-US" sz="10000" b="1" i="0" u="none" strike="noStrike" cap="none">
                <a:solidFill>
                  <a:schemeClr val="accent4"/>
                </a:solidFill>
                <a:latin typeface="Arial"/>
                <a:ea typeface="Arial"/>
                <a:cs typeface="Arial"/>
                <a:sym typeface="Arial"/>
              </a:rPr>
              <a:t>5.</a:t>
            </a:r>
            <a:endParaRPr sz="1800" b="0" i="0" u="none" strike="noStrike" cap="none">
              <a:solidFill>
                <a:schemeClr val="dk1"/>
              </a:solidFill>
              <a:latin typeface="Arial"/>
              <a:ea typeface="Arial"/>
              <a:cs typeface="Arial"/>
              <a:sym typeface="Arial"/>
            </a:endParaRPr>
          </a:p>
        </p:txBody>
      </p:sp>
      <p:sp>
        <p:nvSpPr>
          <p:cNvPr id="75" name="Google Shape;75;p91"/>
          <p:cNvSpPr txBox="1">
            <a:spLocks noGrp="1"/>
          </p:cNvSpPr>
          <p:nvPr>
            <p:ph type="body" idx="1"/>
          </p:nvPr>
        </p:nvSpPr>
        <p:spPr>
          <a:xfrm>
            <a:off x="1053017" y="3125720"/>
            <a:ext cx="4748546" cy="671648"/>
          </a:xfrm>
          <a:prstGeom prst="rect">
            <a:avLst/>
          </a:prstGeom>
          <a:noFill/>
          <a:ln>
            <a:noFill/>
          </a:ln>
          <a:effectLst>
            <a:outerShdw dist="38100" dir="2662223" algn="tl" rotWithShape="0">
              <a:srgbClr val="FEE598"/>
            </a:outerShdw>
          </a:effectLst>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4400"/>
              <a:buFont typeface="Arial"/>
              <a:buNone/>
              <a:defRPr sz="4400" b="0" i="0">
                <a:latin typeface="Arial"/>
                <a:ea typeface="Arial"/>
                <a:cs typeface="Arial"/>
                <a:sym typeface="Arial"/>
              </a:defRPr>
            </a:lvl1pPr>
            <a:lvl2pPr marL="914400" lvl="1" indent="-228600" algn="l">
              <a:lnSpc>
                <a:spcPct val="90000"/>
              </a:lnSpc>
              <a:spcBef>
                <a:spcPts val="500"/>
              </a:spcBef>
              <a:spcAft>
                <a:spcPts val="0"/>
              </a:spcAft>
              <a:buSzPts val="2400"/>
              <a:buFont typeface="Arial"/>
              <a:buNone/>
              <a:defRPr/>
            </a:lvl2pPr>
            <a:lvl3pPr marL="1371600" lvl="2" indent="-228600" algn="l">
              <a:lnSpc>
                <a:spcPct val="90000"/>
              </a:lnSpc>
              <a:spcBef>
                <a:spcPts val="500"/>
              </a:spcBef>
              <a:spcAft>
                <a:spcPts val="0"/>
              </a:spcAft>
              <a:buSzPts val="2000"/>
              <a:buFont typeface="Arial"/>
              <a:buNone/>
              <a:defRPr/>
            </a:lvl3pPr>
            <a:lvl4pPr marL="1828800" lvl="3" indent="-228600" algn="l">
              <a:lnSpc>
                <a:spcPct val="90000"/>
              </a:lnSpc>
              <a:spcBef>
                <a:spcPts val="500"/>
              </a:spcBef>
              <a:spcAft>
                <a:spcPts val="0"/>
              </a:spcAft>
              <a:buSzPts val="1800"/>
              <a:buFont typeface="Arial"/>
              <a:buNone/>
              <a:defRPr/>
            </a:lvl4pPr>
            <a:lvl5pPr marL="2286000" lvl="4" indent="-228600" algn="l">
              <a:lnSpc>
                <a:spcPct val="90000"/>
              </a:lnSpc>
              <a:spcBef>
                <a:spcPts val="500"/>
              </a:spcBef>
              <a:spcAft>
                <a:spcPts val="0"/>
              </a:spcAft>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327991" y="365125"/>
            <a:ext cx="11536018" cy="1079847"/>
          </a:xfrm>
          <a:prstGeom prst="rect">
            <a:avLst/>
          </a:prstGeom>
          <a:noFill/>
          <a:ln>
            <a:noFill/>
          </a:ln>
        </p:spPr>
        <p:txBody>
          <a:bodyPr spcFirstLastPara="1" wrap="square" lIns="0" tIns="0" rIns="0" bIns="457200" anchor="t" anchorCtr="0">
            <a:spAutoFit/>
          </a:bodyPr>
          <a:lstStyle>
            <a:lvl1pPr marR="0" lvl="0"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3"/>
          <p:cNvSpPr txBox="1">
            <a:spLocks noGrp="1"/>
          </p:cNvSpPr>
          <p:nvPr>
            <p:ph type="body" idx="1"/>
          </p:nvPr>
        </p:nvSpPr>
        <p:spPr>
          <a:xfrm>
            <a:off x="327991" y="1444972"/>
            <a:ext cx="11536018" cy="473199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1"/>
              </a:buClr>
              <a:buSzPts val="2400"/>
              <a:buFont typeface="NTR"/>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sldNum" idx="12"/>
          </p:nvPr>
        </p:nvSpPr>
        <p:spPr>
          <a:xfrm>
            <a:off x="9236766"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body" idx="1"/>
          </p:nvPr>
        </p:nvSpPr>
        <p:spPr>
          <a:xfrm>
            <a:off x="2899568" y="4178672"/>
            <a:ext cx="6392863" cy="197485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000"/>
              <a:buFont typeface="Arial"/>
              <a:buNone/>
            </a:pPr>
            <a:r>
              <a:rPr lang="en-US"/>
              <a:t>Supplemental reports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6"/>
          <p:cNvSpPr txBox="1">
            <a:spLocks noGrp="1"/>
          </p:cNvSpPr>
          <p:nvPr>
            <p:ph type="title"/>
          </p:nvPr>
        </p:nvSpPr>
        <p:spPr>
          <a:xfrm>
            <a:off x="249306" y="380022"/>
            <a:ext cx="4662559"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a:t>Inventory Variance</a:t>
            </a:r>
            <a:endParaRPr/>
          </a:p>
        </p:txBody>
      </p:sp>
      <p:pic>
        <p:nvPicPr>
          <p:cNvPr id="236" name="Google Shape;236;p6" descr="A screenshot of a computer&#10;&#10;Description automatically generated"/>
          <p:cNvPicPr preferRelativeResize="0"/>
          <p:nvPr/>
        </p:nvPicPr>
        <p:blipFill rotWithShape="1">
          <a:blip r:embed="rId3">
            <a:alphaModFix/>
          </a:blip>
          <a:srcRect/>
          <a:stretch/>
        </p:blipFill>
        <p:spPr>
          <a:xfrm>
            <a:off x="249238" y="1341100"/>
            <a:ext cx="11720512" cy="3123130"/>
          </a:xfrm>
          <a:prstGeom prst="rect">
            <a:avLst/>
          </a:prstGeom>
          <a:noFill/>
          <a:ln>
            <a:noFill/>
          </a:ln>
        </p:spPr>
      </p:pic>
      <p:sp>
        <p:nvSpPr>
          <p:cNvPr id="237" name="Google Shape;237;p6"/>
          <p:cNvSpPr/>
          <p:nvPr/>
        </p:nvSpPr>
        <p:spPr>
          <a:xfrm>
            <a:off x="451413" y="4510093"/>
            <a:ext cx="8691627" cy="1324075"/>
          </a:xfrm>
          <a:prstGeom prst="wedgeRoundRectCallout">
            <a:avLst>
              <a:gd name="adj1" fmla="val -20923"/>
              <a:gd name="adj2" fmla="val 47256"/>
              <a:gd name="adj3"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Always go to this report first; Highlights big mistakes and errors with inventory </a:t>
            </a:r>
            <a:endParaRPr sz="1400" b="0" i="0" u="none" strike="noStrike" cap="none">
              <a:solidFill>
                <a:srgbClr val="000000"/>
              </a:solidFill>
              <a:latin typeface="Arial"/>
              <a:ea typeface="Arial"/>
              <a:cs typeface="Arial"/>
              <a:sym typeface="Arial"/>
            </a:endParaRPr>
          </a:p>
          <a:p>
            <a:pPr marL="230188" marR="0" lvl="0"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Receiving errors</a:t>
            </a:r>
            <a:endParaRPr sz="1400" b="0" i="0" u="none" strike="noStrike" cap="none">
              <a:solidFill>
                <a:srgbClr val="000000"/>
              </a:solidFill>
              <a:latin typeface="Arial"/>
              <a:ea typeface="Arial"/>
              <a:cs typeface="Arial"/>
              <a:sym typeface="Arial"/>
            </a:endParaRPr>
          </a:p>
          <a:p>
            <a:pPr marL="230188" marR="0" lvl="0"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Physical inventory problems</a:t>
            </a:r>
            <a:endParaRPr sz="1400" b="0" i="0" u="none" strike="noStrike" cap="none">
              <a:solidFill>
                <a:srgbClr val="000000"/>
              </a:solidFill>
              <a:latin typeface="Arial"/>
              <a:ea typeface="Arial"/>
              <a:cs typeface="Arial"/>
              <a:sym typeface="Arial"/>
            </a:endParaRPr>
          </a:p>
          <a:p>
            <a:pPr marL="230188" marR="0" lvl="0"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Internal control problems</a:t>
            </a:r>
            <a:endParaRPr sz="1400" b="0" i="0" u="none" strike="noStrike" cap="none">
              <a:solidFill>
                <a:srgbClr val="000000"/>
              </a:solidFill>
              <a:latin typeface="Arial"/>
              <a:ea typeface="Arial"/>
              <a:cs typeface="Arial"/>
              <a:sym typeface="Arial"/>
            </a:endParaRPr>
          </a:p>
        </p:txBody>
      </p:sp>
      <p:sp>
        <p:nvSpPr>
          <p:cNvPr id="238" name="Google Shape;238;p6"/>
          <p:cNvSpPr txBox="1"/>
          <p:nvPr/>
        </p:nvSpPr>
        <p:spPr>
          <a:xfrm>
            <a:off x="3487043" y="4895131"/>
            <a:ext cx="6204030" cy="553998"/>
          </a:xfrm>
          <a:prstGeom prst="rect">
            <a:avLst/>
          </a:prstGeom>
          <a:noFill/>
          <a:ln>
            <a:noFill/>
          </a:ln>
        </p:spPr>
        <p:txBody>
          <a:bodyPr spcFirstLastPara="1" wrap="square" lIns="91425" tIns="45700" rIns="91425" bIns="45700" anchor="t" anchorCtr="0">
            <a:spAutoFit/>
          </a:bodyPr>
          <a:lstStyle/>
          <a:p>
            <a:pPr marL="230188" marR="0" lvl="1"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Major thefts</a:t>
            </a:r>
            <a:endParaRPr sz="1400" b="0" i="0" u="none" strike="noStrike" cap="none">
              <a:solidFill>
                <a:srgbClr val="000000"/>
              </a:solidFill>
              <a:latin typeface="Arial"/>
              <a:ea typeface="Arial"/>
              <a:cs typeface="Arial"/>
              <a:sym typeface="Arial"/>
            </a:endParaRPr>
          </a:p>
          <a:p>
            <a:pPr marL="230188" marR="0" lvl="1"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Problems with shuttle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7"/>
          <p:cNvSpPr txBox="1">
            <a:spLocks noGrp="1"/>
          </p:cNvSpPr>
          <p:nvPr>
            <p:ph type="title"/>
          </p:nvPr>
        </p:nvSpPr>
        <p:spPr>
          <a:xfrm>
            <a:off x="249306" y="380022"/>
            <a:ext cx="4662559"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Inventory Variance</a:t>
            </a:r>
            <a:endParaRPr dirty="0"/>
          </a:p>
        </p:txBody>
      </p:sp>
      <p:pic>
        <p:nvPicPr>
          <p:cNvPr id="244" name="Google Shape;244;p7" descr="A screenshot of a computer&#10;&#10;Description automatically generated"/>
          <p:cNvPicPr preferRelativeResize="0">
            <a:picLocks noGrp="1"/>
          </p:cNvPicPr>
          <p:nvPr>
            <p:ph type="body" idx="4294967295"/>
          </p:nvPr>
        </p:nvPicPr>
        <p:blipFill rotWithShape="1">
          <a:blip r:embed="rId3">
            <a:alphaModFix/>
          </a:blip>
          <a:srcRect/>
          <a:stretch/>
        </p:blipFill>
        <p:spPr>
          <a:xfrm>
            <a:off x="471488" y="1341438"/>
            <a:ext cx="11720512" cy="3122612"/>
          </a:xfrm>
          <a:prstGeom prst="rect">
            <a:avLst/>
          </a:prstGeom>
          <a:noFill/>
          <a:ln>
            <a:noFill/>
          </a:ln>
        </p:spPr>
      </p:pic>
      <p:sp>
        <p:nvSpPr>
          <p:cNvPr id="245" name="Google Shape;245;p7"/>
          <p:cNvSpPr/>
          <p:nvPr/>
        </p:nvSpPr>
        <p:spPr>
          <a:xfrm>
            <a:off x="1430935" y="4695347"/>
            <a:ext cx="2253673" cy="1334066"/>
          </a:xfrm>
          <a:prstGeom prst="wedgeRectCallout">
            <a:avLst>
              <a:gd name="adj1" fmla="val 55179"/>
              <a:gd name="adj2" fmla="val -108422"/>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is the inventory value uploaded to Retail Orbit</a:t>
            </a:r>
            <a:endParaRPr sz="1400" b="0" i="0" u="none" strike="noStrike" cap="none">
              <a:solidFill>
                <a:srgbClr val="000000"/>
              </a:solidFill>
              <a:latin typeface="Arial"/>
              <a:ea typeface="Arial"/>
              <a:cs typeface="Arial"/>
              <a:sym typeface="Arial"/>
            </a:endParaRPr>
          </a:p>
        </p:txBody>
      </p:sp>
      <p:sp>
        <p:nvSpPr>
          <p:cNvPr id="246" name="Google Shape;246;p7"/>
          <p:cNvSpPr/>
          <p:nvPr/>
        </p:nvSpPr>
        <p:spPr>
          <a:xfrm>
            <a:off x="4988689" y="4425282"/>
            <a:ext cx="3124404" cy="1604131"/>
          </a:xfrm>
          <a:prstGeom prst="wedgeRectCallout">
            <a:avLst>
              <a:gd name="adj1" fmla="val -41579"/>
              <a:gd name="adj2" fmla="val -75317"/>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Perpetual is the inventory value calculated using the actual starting inventory, sales, MDs &amp; inflow</a:t>
            </a:r>
            <a:endParaRPr sz="1400" b="0" i="0" u="none" strike="noStrike" cap="none">
              <a:solidFill>
                <a:srgbClr val="000000"/>
              </a:solidFill>
              <a:latin typeface="Arial"/>
              <a:ea typeface="Arial"/>
              <a:cs typeface="Arial"/>
              <a:sym typeface="Arial"/>
            </a:endParaRPr>
          </a:p>
        </p:txBody>
      </p:sp>
      <p:sp>
        <p:nvSpPr>
          <p:cNvPr id="247" name="Google Shape;247;p7"/>
          <p:cNvSpPr/>
          <p:nvPr/>
        </p:nvSpPr>
        <p:spPr>
          <a:xfrm>
            <a:off x="7564583" y="2790827"/>
            <a:ext cx="2678544" cy="1403338"/>
          </a:xfrm>
          <a:prstGeom prst="wedgeRectCallout">
            <a:avLst>
              <a:gd name="adj1" fmla="val -89973"/>
              <a:gd name="adj2" fmla="val -46373"/>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Variance is the difference in dollars between the Actual and Perpetual Inventory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8" descr="A screenshot of a computer&#10;&#10;Description automatically generated"/>
          <p:cNvPicPr preferRelativeResize="0"/>
          <p:nvPr/>
        </p:nvPicPr>
        <p:blipFill rotWithShape="1">
          <a:blip r:embed="rId3">
            <a:alphaModFix/>
          </a:blip>
          <a:srcRect/>
          <a:stretch/>
        </p:blipFill>
        <p:spPr>
          <a:xfrm>
            <a:off x="249238" y="1341100"/>
            <a:ext cx="11720512" cy="3123130"/>
          </a:xfrm>
          <a:prstGeom prst="rect">
            <a:avLst/>
          </a:prstGeom>
          <a:noFill/>
          <a:ln>
            <a:noFill/>
          </a:ln>
        </p:spPr>
      </p:pic>
      <p:sp>
        <p:nvSpPr>
          <p:cNvPr id="253" name="Google Shape;253;p8"/>
          <p:cNvSpPr txBox="1">
            <a:spLocks noGrp="1"/>
          </p:cNvSpPr>
          <p:nvPr>
            <p:ph type="title"/>
          </p:nvPr>
        </p:nvSpPr>
        <p:spPr>
          <a:xfrm>
            <a:off x="249307" y="380022"/>
            <a:ext cx="4670652"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Inventory Variance</a:t>
            </a:r>
            <a:endParaRPr dirty="0"/>
          </a:p>
        </p:txBody>
      </p:sp>
      <p:sp>
        <p:nvSpPr>
          <p:cNvPr id="254" name="Google Shape;254;p8"/>
          <p:cNvSpPr/>
          <p:nvPr/>
        </p:nvSpPr>
        <p:spPr>
          <a:xfrm>
            <a:off x="6564444" y="4398766"/>
            <a:ext cx="2443018" cy="1182759"/>
          </a:xfrm>
          <a:prstGeom prst="wedgeRectCallout">
            <a:avLst>
              <a:gd name="adj1" fmla="val 70148"/>
              <a:gd name="adj2" fmla="val -13850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Transfers Out is the value of inventory transferred to another location</a:t>
            </a:r>
            <a:endParaRPr sz="1400" b="0" i="0" u="none" strike="noStrike" cap="none">
              <a:solidFill>
                <a:srgbClr val="000000"/>
              </a:solidFill>
              <a:latin typeface="Arial"/>
              <a:ea typeface="Arial"/>
              <a:cs typeface="Arial"/>
              <a:sym typeface="Arial"/>
            </a:endParaRPr>
          </a:p>
        </p:txBody>
      </p:sp>
      <p:sp>
        <p:nvSpPr>
          <p:cNvPr id="255" name="Google Shape;255;p8"/>
          <p:cNvSpPr/>
          <p:nvPr/>
        </p:nvSpPr>
        <p:spPr>
          <a:xfrm>
            <a:off x="9362924" y="4464230"/>
            <a:ext cx="2251364" cy="1003930"/>
          </a:xfrm>
          <a:prstGeom prst="wedgeRectCallout">
            <a:avLst>
              <a:gd name="adj1" fmla="val 12909"/>
              <a:gd name="adj2" fmla="val -94441"/>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RTV’s is the value of inventory returned to vendors</a:t>
            </a:r>
            <a:endParaRPr sz="1400" b="0" i="0" u="none" strike="noStrike" cap="none">
              <a:solidFill>
                <a:srgbClr val="000000"/>
              </a:solidFill>
              <a:latin typeface="Arial"/>
              <a:ea typeface="Arial"/>
              <a:cs typeface="Arial"/>
              <a:sym typeface="Arial"/>
            </a:endParaRPr>
          </a:p>
        </p:txBody>
      </p:sp>
      <p:sp>
        <p:nvSpPr>
          <p:cNvPr id="256" name="Google Shape;256;p8"/>
          <p:cNvSpPr/>
          <p:nvPr/>
        </p:nvSpPr>
        <p:spPr>
          <a:xfrm>
            <a:off x="9209370" y="620065"/>
            <a:ext cx="2558472" cy="1003930"/>
          </a:xfrm>
          <a:prstGeom prst="wedgeRectCallout">
            <a:avLst>
              <a:gd name="adj1" fmla="val 29753"/>
              <a:gd name="adj2" fmla="val 89124"/>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Inv. Adjustments are changes made by the retailer in the POS</a:t>
            </a:r>
            <a:endParaRPr sz="1400" b="0" i="0" u="none" strike="noStrike" cap="none">
              <a:solidFill>
                <a:srgbClr val="000000"/>
              </a:solidFill>
              <a:latin typeface="Arial"/>
              <a:ea typeface="Arial"/>
              <a:cs typeface="Arial"/>
              <a:sym typeface="Arial"/>
            </a:endParaRPr>
          </a:p>
        </p:txBody>
      </p:sp>
      <p:sp>
        <p:nvSpPr>
          <p:cNvPr id="257" name="Google Shape;257;p8"/>
          <p:cNvSpPr/>
          <p:nvPr/>
        </p:nvSpPr>
        <p:spPr>
          <a:xfrm>
            <a:off x="4784076" y="2766219"/>
            <a:ext cx="2650836" cy="1325562"/>
          </a:xfrm>
          <a:prstGeom prst="wedgeRectCallout">
            <a:avLst>
              <a:gd name="adj1" fmla="val 86897"/>
              <a:gd name="adj2" fmla="val -57423"/>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Transfers In is the value of inventory transferred into this location from other locations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9"/>
          <p:cNvSpPr txBox="1">
            <a:spLocks noGrp="1"/>
          </p:cNvSpPr>
          <p:nvPr>
            <p:ph type="title"/>
          </p:nvPr>
        </p:nvSpPr>
        <p:spPr>
          <a:xfrm>
            <a:off x="249307" y="380022"/>
            <a:ext cx="4686836"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Inventory Variance</a:t>
            </a:r>
            <a:endParaRPr dirty="0"/>
          </a:p>
        </p:txBody>
      </p:sp>
      <p:sp>
        <p:nvSpPr>
          <p:cNvPr id="263" name="Google Shape;263;p9"/>
          <p:cNvSpPr/>
          <p:nvPr/>
        </p:nvSpPr>
        <p:spPr>
          <a:xfrm>
            <a:off x="2773484" y="4464230"/>
            <a:ext cx="6645031" cy="1480900"/>
          </a:xfrm>
          <a:prstGeom prst="wedgeRoundRectCallout">
            <a:avLst>
              <a:gd name="adj1" fmla="val -20923"/>
              <a:gd name="adj2" fmla="val 47256"/>
              <a:gd name="adj3"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Notice, in this example, the Variance matches the Inventory Adjustments</a:t>
            </a:r>
            <a:endParaRPr sz="1400" b="0" i="0" u="none" strike="noStrike" cap="none">
              <a:solidFill>
                <a:srgbClr val="000000"/>
              </a:solidFill>
              <a:latin typeface="Arial"/>
              <a:ea typeface="Arial"/>
              <a:cs typeface="Arial"/>
              <a:sym typeface="Arial"/>
            </a:endParaRPr>
          </a:p>
        </p:txBody>
      </p:sp>
      <p:pic>
        <p:nvPicPr>
          <p:cNvPr id="264" name="Google Shape;264;p9" descr="A screenshot of a computer&#10;&#10;Description automatically generated"/>
          <p:cNvPicPr preferRelativeResize="0"/>
          <p:nvPr/>
        </p:nvPicPr>
        <p:blipFill rotWithShape="1">
          <a:blip r:embed="rId3">
            <a:alphaModFix/>
          </a:blip>
          <a:srcRect/>
          <a:stretch/>
        </p:blipFill>
        <p:spPr>
          <a:xfrm>
            <a:off x="249238" y="1341100"/>
            <a:ext cx="11720512" cy="31231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69" name="Google Shape;269;p10"/>
          <p:cNvCxnSpPr/>
          <p:nvPr/>
        </p:nvCxnSpPr>
        <p:spPr>
          <a:xfrm>
            <a:off x="3388029" y="2398106"/>
            <a:ext cx="1201556" cy="760354"/>
          </a:xfrm>
          <a:prstGeom prst="straightConnector1">
            <a:avLst/>
          </a:prstGeom>
          <a:noFill/>
          <a:ln w="31750" cap="rnd" cmpd="sng">
            <a:solidFill>
              <a:srgbClr val="B1B4B1"/>
            </a:solidFill>
            <a:prstDash val="solid"/>
            <a:miter lim="800000"/>
            <a:headEnd type="none" w="sm" len="sm"/>
            <a:tailEnd type="none" w="sm" len="sm"/>
          </a:ln>
        </p:spPr>
      </p:cxnSp>
      <p:cxnSp>
        <p:nvCxnSpPr>
          <p:cNvPr id="270" name="Google Shape;270;p10"/>
          <p:cNvCxnSpPr/>
          <p:nvPr/>
        </p:nvCxnSpPr>
        <p:spPr>
          <a:xfrm>
            <a:off x="2668877" y="3599324"/>
            <a:ext cx="1753654" cy="60235"/>
          </a:xfrm>
          <a:prstGeom prst="straightConnector1">
            <a:avLst/>
          </a:prstGeom>
          <a:noFill/>
          <a:ln w="31750" cap="flat" cmpd="sng">
            <a:solidFill>
              <a:srgbClr val="B1B4B1"/>
            </a:solidFill>
            <a:prstDash val="solid"/>
            <a:miter lim="800000"/>
            <a:headEnd type="none" w="sm" len="sm"/>
            <a:tailEnd type="none" w="sm" len="sm"/>
          </a:ln>
        </p:spPr>
      </p:cxnSp>
      <p:cxnSp>
        <p:nvCxnSpPr>
          <p:cNvPr id="271" name="Google Shape;271;p10"/>
          <p:cNvCxnSpPr/>
          <p:nvPr/>
        </p:nvCxnSpPr>
        <p:spPr>
          <a:xfrm rot="10800000" flipH="1">
            <a:off x="3244362" y="4064672"/>
            <a:ext cx="1239715" cy="720231"/>
          </a:xfrm>
          <a:prstGeom prst="straightConnector1">
            <a:avLst/>
          </a:prstGeom>
          <a:noFill/>
          <a:ln w="31750" cap="flat" cmpd="sng">
            <a:solidFill>
              <a:srgbClr val="B1B4B1"/>
            </a:solidFill>
            <a:prstDash val="solid"/>
            <a:miter lim="800000"/>
            <a:headEnd type="none" w="sm" len="sm"/>
            <a:tailEnd type="none" w="sm" len="sm"/>
          </a:ln>
        </p:spPr>
      </p:cxnSp>
      <p:cxnSp>
        <p:nvCxnSpPr>
          <p:cNvPr id="272" name="Google Shape;272;p10"/>
          <p:cNvCxnSpPr/>
          <p:nvPr/>
        </p:nvCxnSpPr>
        <p:spPr>
          <a:xfrm rot="10800000" flipH="1">
            <a:off x="4985238" y="4275690"/>
            <a:ext cx="272562" cy="801893"/>
          </a:xfrm>
          <a:prstGeom prst="straightConnector1">
            <a:avLst/>
          </a:prstGeom>
          <a:noFill/>
          <a:ln w="31750" cap="flat" cmpd="sng">
            <a:solidFill>
              <a:srgbClr val="B1B4B1"/>
            </a:solidFill>
            <a:prstDash val="solid"/>
            <a:miter lim="800000"/>
            <a:headEnd type="none" w="sm" len="sm"/>
            <a:tailEnd type="none" w="sm" len="sm"/>
          </a:ln>
        </p:spPr>
      </p:cxnSp>
      <p:cxnSp>
        <p:nvCxnSpPr>
          <p:cNvPr id="273" name="Google Shape;273;p10"/>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274" name="Google Shape;274;p10"/>
          <p:cNvCxnSpPr/>
          <p:nvPr/>
        </p:nvCxnSpPr>
        <p:spPr>
          <a:xfrm>
            <a:off x="5894368" y="1943100"/>
            <a:ext cx="0" cy="1215360"/>
          </a:xfrm>
          <a:prstGeom prst="straightConnector1">
            <a:avLst/>
          </a:prstGeom>
          <a:noFill/>
          <a:ln w="31750" cap="flat" cmpd="sng">
            <a:solidFill>
              <a:srgbClr val="B1B4B1"/>
            </a:solidFill>
            <a:prstDash val="solid"/>
            <a:miter lim="800000"/>
            <a:headEnd type="none" w="sm" len="sm"/>
            <a:tailEnd type="none" w="sm" len="sm"/>
          </a:ln>
        </p:spPr>
      </p:cxnSp>
      <p:sp>
        <p:nvSpPr>
          <p:cNvPr id="275" name="Google Shape;275;p10"/>
          <p:cNvSpPr txBox="1">
            <a:spLocks noGrp="1"/>
          </p:cNvSpPr>
          <p:nvPr>
            <p:ph type="title"/>
          </p:nvPr>
        </p:nvSpPr>
        <p:spPr>
          <a:xfrm>
            <a:off x="249307" y="380022"/>
            <a:ext cx="331242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Meeting Prep</a:t>
            </a:r>
            <a:endParaRPr dirty="0"/>
          </a:p>
        </p:txBody>
      </p:sp>
      <p:cxnSp>
        <p:nvCxnSpPr>
          <p:cNvPr id="276" name="Google Shape;276;p10"/>
          <p:cNvCxnSpPr>
            <a:stCxn id="277" idx="1"/>
          </p:cNvCxnSpPr>
          <p:nvPr/>
        </p:nvCxnSpPr>
        <p:spPr>
          <a:xfrm flipH="1">
            <a:off x="7505744" y="3579480"/>
            <a:ext cx="1213200" cy="39600"/>
          </a:xfrm>
          <a:prstGeom prst="straightConnector1">
            <a:avLst/>
          </a:prstGeom>
          <a:noFill/>
          <a:ln w="31750" cap="flat" cmpd="sng">
            <a:solidFill>
              <a:schemeClr val="accent2"/>
            </a:solidFill>
            <a:prstDash val="solid"/>
            <a:miter lim="800000"/>
            <a:headEnd type="none" w="sm" len="sm"/>
            <a:tailEnd type="none" w="sm" len="sm"/>
          </a:ln>
        </p:spPr>
      </p:cxnSp>
      <p:sp>
        <p:nvSpPr>
          <p:cNvPr id="278" name="Google Shape;278;p10"/>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cxnSp>
        <p:nvCxnSpPr>
          <p:cNvPr id="279" name="Google Shape;279;p10"/>
          <p:cNvCxnSpPr/>
          <p:nvPr/>
        </p:nvCxnSpPr>
        <p:spPr>
          <a:xfrm rot="10800000">
            <a:off x="7277240" y="3953276"/>
            <a:ext cx="898294" cy="581538"/>
          </a:xfrm>
          <a:prstGeom prst="straightConnector1">
            <a:avLst/>
          </a:prstGeom>
          <a:noFill/>
          <a:ln w="31750" cap="flat" cmpd="sng">
            <a:solidFill>
              <a:schemeClr val="accent2"/>
            </a:solidFill>
            <a:prstDash val="solid"/>
            <a:miter lim="800000"/>
            <a:headEnd type="none" w="sm" len="sm"/>
            <a:tailEnd type="none" w="sm" len="sm"/>
          </a:ln>
        </p:spPr>
      </p:cxnSp>
      <p:cxnSp>
        <p:nvCxnSpPr>
          <p:cNvPr id="280" name="Google Shape;280;p10"/>
          <p:cNvCxnSpPr/>
          <p:nvPr/>
        </p:nvCxnSpPr>
        <p:spPr>
          <a:xfrm flipH="1">
            <a:off x="7303617" y="2502141"/>
            <a:ext cx="943568" cy="659827"/>
          </a:xfrm>
          <a:prstGeom prst="straightConnector1">
            <a:avLst/>
          </a:prstGeom>
          <a:noFill/>
          <a:ln w="31750" cap="flat" cmpd="sng">
            <a:solidFill>
              <a:schemeClr val="accent2"/>
            </a:solidFill>
            <a:prstDash val="solid"/>
            <a:miter lim="800000"/>
            <a:headEnd type="none" w="sm" len="sm"/>
            <a:tailEnd type="none" w="sm" len="sm"/>
          </a:ln>
        </p:spPr>
      </p:cxnSp>
      <p:sp>
        <p:nvSpPr>
          <p:cNvPr id="281" name="Google Shape;281;p10"/>
          <p:cNvSpPr/>
          <p:nvPr/>
        </p:nvSpPr>
        <p:spPr>
          <a:xfrm>
            <a:off x="8044849" y="1714724"/>
            <a:ext cx="1609222" cy="1018774"/>
          </a:xfrm>
          <a:prstGeom prst="rect">
            <a:avLst/>
          </a:prstGeom>
          <a:solidFill>
            <a:schemeClr val="accent2"/>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277" name="Google Shape;277;p10"/>
          <p:cNvSpPr/>
          <p:nvPr/>
        </p:nvSpPr>
        <p:spPr>
          <a:xfrm>
            <a:off x="8718944" y="3070093"/>
            <a:ext cx="1609222" cy="1018774"/>
          </a:xfrm>
          <a:prstGeom prst="rect">
            <a:avLst/>
          </a:prstGeom>
          <a:solidFill>
            <a:schemeClr val="accent2"/>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282" name="Google Shape;282;p10"/>
          <p:cNvSpPr/>
          <p:nvPr/>
        </p:nvSpPr>
        <p:spPr>
          <a:xfrm>
            <a:off x="8044849" y="4425462"/>
            <a:ext cx="1469325" cy="1017042"/>
          </a:xfrm>
          <a:prstGeom prst="rect">
            <a:avLst/>
          </a:prstGeom>
          <a:solidFill>
            <a:schemeClr val="accent2"/>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283" name="Google Shape;283;p10"/>
          <p:cNvSpPr/>
          <p:nvPr/>
        </p:nvSpPr>
        <p:spPr>
          <a:xfrm>
            <a:off x="6297832" y="4903755"/>
            <a:ext cx="1373010" cy="1051809"/>
          </a:xfrm>
          <a:prstGeom prst="rect">
            <a:avLst/>
          </a:prstGeom>
          <a:solidFill>
            <a:srgbClr val="B1B4B1"/>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Variance Report</a:t>
            </a:r>
            <a:endParaRPr sz="1600" b="0" i="0" u="none" strike="noStrike" cap="none">
              <a:solidFill>
                <a:schemeClr val="lt1"/>
              </a:solidFill>
              <a:latin typeface="Arial"/>
              <a:ea typeface="Arial"/>
              <a:cs typeface="Arial"/>
              <a:sym typeface="Arial"/>
            </a:endParaRPr>
          </a:p>
        </p:txBody>
      </p:sp>
      <p:sp>
        <p:nvSpPr>
          <p:cNvPr id="284" name="Google Shape;284;p10"/>
          <p:cNvSpPr/>
          <p:nvPr/>
        </p:nvSpPr>
        <p:spPr>
          <a:xfrm>
            <a:off x="4298370" y="4878065"/>
            <a:ext cx="1398077" cy="1077499"/>
          </a:xfrm>
          <a:prstGeom prst="rect">
            <a:avLst/>
          </a:prstGeom>
          <a:solidFill>
            <a:srgbClr val="B1B4B1"/>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
        <p:nvSpPr>
          <p:cNvPr id="285" name="Google Shape;285;p10"/>
          <p:cNvSpPr/>
          <p:nvPr/>
        </p:nvSpPr>
        <p:spPr>
          <a:xfrm>
            <a:off x="2090906" y="4425462"/>
            <a:ext cx="1470824" cy="1017042"/>
          </a:xfrm>
          <a:prstGeom prst="rect">
            <a:avLst/>
          </a:prstGeom>
          <a:solidFill>
            <a:srgbClr val="B1B4B1"/>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286" name="Google Shape;286;p10"/>
          <p:cNvSpPr/>
          <p:nvPr/>
        </p:nvSpPr>
        <p:spPr>
          <a:xfrm>
            <a:off x="4776809" y="1403115"/>
            <a:ext cx="2235118" cy="785482"/>
          </a:xfrm>
          <a:prstGeom prst="rect">
            <a:avLst/>
          </a:prstGeom>
          <a:solidFill>
            <a:srgbClr val="B1B4B1"/>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
        <p:nvSpPr>
          <p:cNvPr id="287" name="Google Shape;287;p10"/>
          <p:cNvSpPr/>
          <p:nvPr/>
        </p:nvSpPr>
        <p:spPr>
          <a:xfrm>
            <a:off x="1992806" y="1831369"/>
            <a:ext cx="1667024" cy="785483"/>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288" name="Google Shape;288;p10"/>
          <p:cNvSpPr/>
          <p:nvPr/>
        </p:nvSpPr>
        <p:spPr>
          <a:xfrm>
            <a:off x="1192769" y="3158460"/>
            <a:ext cx="1600074" cy="842040"/>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1"/>
          <p:cNvSpPr txBox="1">
            <a:spLocks noGrp="1"/>
          </p:cNvSpPr>
          <p:nvPr>
            <p:ph type="title"/>
          </p:nvPr>
        </p:nvSpPr>
        <p:spPr>
          <a:xfrm>
            <a:off x="249307" y="380022"/>
            <a:ext cx="3295006"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Meeting Prep</a:t>
            </a:r>
            <a:endParaRPr dirty="0"/>
          </a:p>
        </p:txBody>
      </p:sp>
      <p:cxnSp>
        <p:nvCxnSpPr>
          <p:cNvPr id="294" name="Google Shape;294;p11"/>
          <p:cNvCxnSpPr>
            <a:stCxn id="295" idx="1"/>
          </p:cNvCxnSpPr>
          <p:nvPr/>
        </p:nvCxnSpPr>
        <p:spPr>
          <a:xfrm flipH="1">
            <a:off x="7505744" y="3579480"/>
            <a:ext cx="1213200" cy="39600"/>
          </a:xfrm>
          <a:prstGeom prst="straightConnector1">
            <a:avLst/>
          </a:prstGeom>
          <a:noFill/>
          <a:ln w="31750" cap="flat" cmpd="sng">
            <a:solidFill>
              <a:schemeClr val="accent2"/>
            </a:solidFill>
            <a:prstDash val="solid"/>
            <a:miter lim="800000"/>
            <a:headEnd type="none" w="sm" len="sm"/>
            <a:tailEnd type="none" w="sm" len="sm"/>
          </a:ln>
        </p:spPr>
      </p:cxnSp>
      <p:sp>
        <p:nvSpPr>
          <p:cNvPr id="296" name="Google Shape;296;p11"/>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cxnSp>
        <p:nvCxnSpPr>
          <p:cNvPr id="297" name="Google Shape;297;p11"/>
          <p:cNvCxnSpPr/>
          <p:nvPr/>
        </p:nvCxnSpPr>
        <p:spPr>
          <a:xfrm rot="10800000">
            <a:off x="7277240" y="3953276"/>
            <a:ext cx="898294" cy="581538"/>
          </a:xfrm>
          <a:prstGeom prst="straightConnector1">
            <a:avLst/>
          </a:prstGeom>
          <a:noFill/>
          <a:ln w="31750" cap="flat" cmpd="sng">
            <a:solidFill>
              <a:schemeClr val="accent2"/>
            </a:solidFill>
            <a:prstDash val="solid"/>
            <a:miter lim="800000"/>
            <a:headEnd type="none" w="sm" len="sm"/>
            <a:tailEnd type="none" w="sm" len="sm"/>
          </a:ln>
        </p:spPr>
      </p:cxnSp>
      <p:cxnSp>
        <p:nvCxnSpPr>
          <p:cNvPr id="298" name="Google Shape;298;p11"/>
          <p:cNvCxnSpPr/>
          <p:nvPr/>
        </p:nvCxnSpPr>
        <p:spPr>
          <a:xfrm flipH="1">
            <a:off x="7303617" y="2502141"/>
            <a:ext cx="943568" cy="659827"/>
          </a:xfrm>
          <a:prstGeom prst="straightConnector1">
            <a:avLst/>
          </a:prstGeom>
          <a:noFill/>
          <a:ln w="31750" cap="flat" cmpd="sng">
            <a:solidFill>
              <a:schemeClr val="accent2"/>
            </a:solidFill>
            <a:prstDash val="solid"/>
            <a:miter lim="800000"/>
            <a:headEnd type="none" w="sm" len="sm"/>
            <a:tailEnd type="none" w="sm" len="sm"/>
          </a:ln>
        </p:spPr>
      </p:cxnSp>
      <p:sp>
        <p:nvSpPr>
          <p:cNvPr id="299" name="Google Shape;299;p11"/>
          <p:cNvSpPr/>
          <p:nvPr/>
        </p:nvSpPr>
        <p:spPr>
          <a:xfrm>
            <a:off x="8044849" y="1714724"/>
            <a:ext cx="1609222" cy="1018774"/>
          </a:xfrm>
          <a:prstGeom prst="rect">
            <a:avLst/>
          </a:prstGeom>
          <a:solidFill>
            <a:schemeClr val="accent2"/>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295" name="Google Shape;295;p11"/>
          <p:cNvSpPr/>
          <p:nvPr/>
        </p:nvSpPr>
        <p:spPr>
          <a:xfrm>
            <a:off x="8718944" y="3070093"/>
            <a:ext cx="1609222" cy="1018774"/>
          </a:xfrm>
          <a:prstGeom prst="rect">
            <a:avLst/>
          </a:prstGeom>
          <a:solidFill>
            <a:schemeClr val="accent2"/>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300" name="Google Shape;300;p11"/>
          <p:cNvSpPr/>
          <p:nvPr/>
        </p:nvSpPr>
        <p:spPr>
          <a:xfrm>
            <a:off x="8044849" y="4425462"/>
            <a:ext cx="1469325" cy="1017042"/>
          </a:xfrm>
          <a:prstGeom prst="rect">
            <a:avLst/>
          </a:prstGeom>
          <a:solidFill>
            <a:schemeClr val="accent2"/>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301" name="Google Shape;301;p11"/>
          <p:cNvSpPr/>
          <p:nvPr/>
        </p:nvSpPr>
        <p:spPr>
          <a:xfrm>
            <a:off x="4888384" y="1060019"/>
            <a:ext cx="2126221" cy="1503824"/>
          </a:xfrm>
          <a:prstGeom prst="wedgeRectCallout">
            <a:avLst>
              <a:gd name="adj1" fmla="val 109274"/>
              <a:gd name="adj2" fmla="val 10931"/>
            </a:avLst>
          </a:prstGeom>
          <a:solidFill>
            <a:schemeClr val="accent4"/>
          </a:solidFill>
          <a:ln>
            <a:noFill/>
          </a:ln>
        </p:spPr>
        <p:txBody>
          <a:bodyPr spcFirstLastPara="1" wrap="square" lIns="182875" tIns="182875" rIns="182875" bIns="1828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Date analytics for selected period;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Sales, inventory and inflow</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IMU, MD’s and MMU</a:t>
            </a:r>
            <a:endParaRPr sz="1400" b="0" i="0" u="none" strike="noStrike" cap="none">
              <a:solidFill>
                <a:srgbClr val="000000"/>
              </a:solidFill>
              <a:latin typeface="Arial"/>
              <a:ea typeface="Arial"/>
              <a:cs typeface="Arial"/>
              <a:sym typeface="Arial"/>
            </a:endParaRPr>
          </a:p>
        </p:txBody>
      </p:sp>
      <p:sp>
        <p:nvSpPr>
          <p:cNvPr id="302" name="Google Shape;302;p11"/>
          <p:cNvSpPr/>
          <p:nvPr/>
        </p:nvSpPr>
        <p:spPr>
          <a:xfrm>
            <a:off x="9950752" y="566262"/>
            <a:ext cx="1716529" cy="2167236"/>
          </a:xfrm>
          <a:prstGeom prst="wedgeRectCallout">
            <a:avLst>
              <a:gd name="adj1" fmla="val -42398"/>
              <a:gd name="adj2" fmla="val 74053"/>
            </a:avLst>
          </a:prstGeom>
          <a:solidFill>
            <a:schemeClr val="accent4"/>
          </a:solidFill>
          <a:ln>
            <a:noFill/>
          </a:ln>
        </p:spPr>
        <p:txBody>
          <a:bodyPr spcFirstLastPara="1" wrap="square" lIns="182875" tIns="182875" rIns="182875" bIns="1828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Selected period calculations;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Cash margin &amp; CMROI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Gross margin &amp; GMROI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Inventory efficiency</a:t>
            </a:r>
            <a:endParaRPr sz="1400" b="0" i="0" u="none" strike="noStrike" cap="none">
              <a:solidFill>
                <a:srgbClr val="000000"/>
              </a:solidFill>
              <a:latin typeface="Arial"/>
              <a:ea typeface="Arial"/>
              <a:cs typeface="Arial"/>
              <a:sym typeface="Arial"/>
            </a:endParaRPr>
          </a:p>
        </p:txBody>
      </p:sp>
      <p:sp>
        <p:nvSpPr>
          <p:cNvPr id="303" name="Google Shape;303;p11"/>
          <p:cNvSpPr/>
          <p:nvPr/>
        </p:nvSpPr>
        <p:spPr>
          <a:xfrm>
            <a:off x="1354362" y="3213613"/>
            <a:ext cx="2090036" cy="1555157"/>
          </a:xfrm>
          <a:prstGeom prst="wedgeRectCallout">
            <a:avLst>
              <a:gd name="adj1" fmla="val 96048"/>
              <a:gd name="adj2" fmla="val -20834"/>
            </a:avLst>
          </a:prstGeom>
          <a:solidFill>
            <a:schemeClr val="accent4"/>
          </a:solidFill>
          <a:ln>
            <a:noFill/>
          </a:ln>
        </p:spPr>
        <p:txBody>
          <a:bodyPr spcFirstLastPara="1" wrap="square" lIns="182875" tIns="182875" rIns="182875" bIns="1828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The details by class;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Open to buy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KPI’s, calculations &amp; summaries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History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Forecasts</a:t>
            </a:r>
            <a:endParaRPr sz="1400" b="0" i="0" u="none" strike="noStrike" cap="none">
              <a:solidFill>
                <a:srgbClr val="000000"/>
              </a:solidFill>
              <a:latin typeface="Arial"/>
              <a:ea typeface="Arial"/>
              <a:cs typeface="Arial"/>
              <a:sym typeface="Arial"/>
            </a:endParaRPr>
          </a:p>
        </p:txBody>
      </p:sp>
      <p:sp>
        <p:nvSpPr>
          <p:cNvPr id="304" name="Google Shape;304;p11"/>
          <p:cNvSpPr/>
          <p:nvPr/>
        </p:nvSpPr>
        <p:spPr>
          <a:xfrm>
            <a:off x="9950752" y="4275690"/>
            <a:ext cx="1972272" cy="1718702"/>
          </a:xfrm>
          <a:prstGeom prst="wedgeRectCallout">
            <a:avLst>
              <a:gd name="adj1" fmla="val -77448"/>
              <a:gd name="adj2" fmla="val -10907"/>
            </a:avLst>
          </a:prstGeom>
          <a:solidFill>
            <a:schemeClr val="accent4"/>
          </a:solidFill>
          <a:ln>
            <a:noFill/>
          </a:ln>
        </p:spPr>
        <p:txBody>
          <a:bodyPr spcFirstLastPara="1" wrap="square" lIns="182875" tIns="182875" rIns="182875" bIns="1828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Summary analytics;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Last month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This month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Last 90 days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Arial"/>
                <a:ea typeface="Arial"/>
                <a:cs typeface="Arial"/>
                <a:sym typeface="Arial"/>
              </a:rPr>
              <a:t>On order vs OTB for selectable period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2"/>
          <p:cNvSpPr txBox="1">
            <a:spLocks noGrp="1"/>
          </p:cNvSpPr>
          <p:nvPr>
            <p:ph type="title"/>
          </p:nvPr>
        </p:nvSpPr>
        <p:spPr>
          <a:xfrm>
            <a:off x="249307" y="380022"/>
            <a:ext cx="5188542"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Meeting Prep: Global</a:t>
            </a:r>
            <a:endParaRPr dirty="0"/>
          </a:p>
        </p:txBody>
      </p:sp>
      <p:cxnSp>
        <p:nvCxnSpPr>
          <p:cNvPr id="310" name="Google Shape;310;p12"/>
          <p:cNvCxnSpPr/>
          <p:nvPr/>
        </p:nvCxnSpPr>
        <p:spPr>
          <a:xfrm>
            <a:off x="3388029" y="2398106"/>
            <a:ext cx="1201556" cy="760354"/>
          </a:xfrm>
          <a:prstGeom prst="straightConnector1">
            <a:avLst/>
          </a:prstGeom>
          <a:noFill/>
          <a:ln w="31750" cap="rnd" cmpd="sng">
            <a:solidFill>
              <a:srgbClr val="B1B4B1"/>
            </a:solidFill>
            <a:prstDash val="solid"/>
            <a:miter lim="800000"/>
            <a:headEnd type="none" w="sm" len="sm"/>
            <a:tailEnd type="none" w="sm" len="sm"/>
          </a:ln>
        </p:spPr>
      </p:cxnSp>
      <p:cxnSp>
        <p:nvCxnSpPr>
          <p:cNvPr id="311" name="Google Shape;311;p12"/>
          <p:cNvCxnSpPr/>
          <p:nvPr/>
        </p:nvCxnSpPr>
        <p:spPr>
          <a:xfrm>
            <a:off x="2668877" y="3599324"/>
            <a:ext cx="1753654" cy="60235"/>
          </a:xfrm>
          <a:prstGeom prst="straightConnector1">
            <a:avLst/>
          </a:prstGeom>
          <a:noFill/>
          <a:ln w="31750" cap="flat" cmpd="sng">
            <a:solidFill>
              <a:srgbClr val="B1B4B1"/>
            </a:solidFill>
            <a:prstDash val="solid"/>
            <a:miter lim="800000"/>
            <a:headEnd type="none" w="sm" len="sm"/>
            <a:tailEnd type="none" w="sm" len="sm"/>
          </a:ln>
        </p:spPr>
      </p:cxnSp>
      <p:cxnSp>
        <p:nvCxnSpPr>
          <p:cNvPr id="312" name="Google Shape;312;p12"/>
          <p:cNvCxnSpPr/>
          <p:nvPr/>
        </p:nvCxnSpPr>
        <p:spPr>
          <a:xfrm rot="10800000" flipH="1">
            <a:off x="3244362" y="4064672"/>
            <a:ext cx="1239715" cy="720231"/>
          </a:xfrm>
          <a:prstGeom prst="straightConnector1">
            <a:avLst/>
          </a:prstGeom>
          <a:noFill/>
          <a:ln w="31750" cap="flat" cmpd="sng">
            <a:solidFill>
              <a:srgbClr val="B1B4B1"/>
            </a:solidFill>
            <a:prstDash val="solid"/>
            <a:miter lim="800000"/>
            <a:headEnd type="none" w="sm" len="sm"/>
            <a:tailEnd type="none" w="sm" len="sm"/>
          </a:ln>
        </p:spPr>
      </p:cxnSp>
      <p:cxnSp>
        <p:nvCxnSpPr>
          <p:cNvPr id="313" name="Google Shape;313;p12"/>
          <p:cNvCxnSpPr/>
          <p:nvPr/>
        </p:nvCxnSpPr>
        <p:spPr>
          <a:xfrm rot="10800000" flipH="1">
            <a:off x="4985238" y="4275690"/>
            <a:ext cx="272562" cy="801893"/>
          </a:xfrm>
          <a:prstGeom prst="straightConnector1">
            <a:avLst/>
          </a:prstGeom>
          <a:noFill/>
          <a:ln w="31750" cap="flat" cmpd="sng">
            <a:solidFill>
              <a:srgbClr val="B1B4B1"/>
            </a:solidFill>
            <a:prstDash val="solid"/>
            <a:miter lim="800000"/>
            <a:headEnd type="none" w="sm" len="sm"/>
            <a:tailEnd type="none" w="sm" len="sm"/>
          </a:ln>
        </p:spPr>
      </p:cxnSp>
      <p:cxnSp>
        <p:nvCxnSpPr>
          <p:cNvPr id="314" name="Google Shape;314;p12"/>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315" name="Google Shape;315;p12"/>
          <p:cNvCxnSpPr/>
          <p:nvPr/>
        </p:nvCxnSpPr>
        <p:spPr>
          <a:xfrm>
            <a:off x="5894368" y="1943100"/>
            <a:ext cx="0" cy="1215360"/>
          </a:xfrm>
          <a:prstGeom prst="straightConnector1">
            <a:avLst/>
          </a:prstGeom>
          <a:noFill/>
          <a:ln w="31750" cap="flat" cmpd="sng">
            <a:solidFill>
              <a:srgbClr val="B1B4B1"/>
            </a:solidFill>
            <a:prstDash val="solid"/>
            <a:miter lim="800000"/>
            <a:headEnd type="none" w="sm" len="sm"/>
            <a:tailEnd type="none" w="sm" len="sm"/>
          </a:ln>
        </p:spPr>
      </p:cxnSp>
      <p:cxnSp>
        <p:nvCxnSpPr>
          <p:cNvPr id="316" name="Google Shape;316;p12"/>
          <p:cNvCxnSpPr>
            <a:stCxn id="317" idx="1"/>
          </p:cNvCxnSpPr>
          <p:nvPr/>
        </p:nvCxnSpPr>
        <p:spPr>
          <a:xfrm flipH="1">
            <a:off x="7505744" y="3579480"/>
            <a:ext cx="1213200" cy="39600"/>
          </a:xfrm>
          <a:prstGeom prst="straightConnector1">
            <a:avLst/>
          </a:prstGeom>
          <a:noFill/>
          <a:ln w="31750" cap="flat" cmpd="sng">
            <a:solidFill>
              <a:schemeClr val="accent2"/>
            </a:solidFill>
            <a:prstDash val="solid"/>
            <a:miter lim="800000"/>
            <a:headEnd type="none" w="sm" len="sm"/>
            <a:tailEnd type="none" w="sm" len="sm"/>
          </a:ln>
        </p:spPr>
      </p:cxnSp>
      <p:sp>
        <p:nvSpPr>
          <p:cNvPr id="318" name="Google Shape;318;p12"/>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cxnSp>
        <p:nvCxnSpPr>
          <p:cNvPr id="319" name="Google Shape;319;p12"/>
          <p:cNvCxnSpPr/>
          <p:nvPr/>
        </p:nvCxnSpPr>
        <p:spPr>
          <a:xfrm rot="10800000">
            <a:off x="7277240" y="3953276"/>
            <a:ext cx="898294" cy="581538"/>
          </a:xfrm>
          <a:prstGeom prst="straightConnector1">
            <a:avLst/>
          </a:prstGeom>
          <a:noFill/>
          <a:ln w="31750" cap="flat" cmpd="sng">
            <a:solidFill>
              <a:schemeClr val="accent2"/>
            </a:solidFill>
            <a:prstDash val="solid"/>
            <a:miter lim="800000"/>
            <a:headEnd type="none" w="sm" len="sm"/>
            <a:tailEnd type="none" w="sm" len="sm"/>
          </a:ln>
        </p:spPr>
      </p:cxnSp>
      <p:cxnSp>
        <p:nvCxnSpPr>
          <p:cNvPr id="320" name="Google Shape;320;p12"/>
          <p:cNvCxnSpPr/>
          <p:nvPr/>
        </p:nvCxnSpPr>
        <p:spPr>
          <a:xfrm flipH="1">
            <a:off x="7303617" y="2502141"/>
            <a:ext cx="943568" cy="659827"/>
          </a:xfrm>
          <a:prstGeom prst="straightConnector1">
            <a:avLst/>
          </a:prstGeom>
          <a:noFill/>
          <a:ln w="31750" cap="flat" cmpd="sng">
            <a:solidFill>
              <a:schemeClr val="accent2"/>
            </a:solidFill>
            <a:prstDash val="solid"/>
            <a:miter lim="800000"/>
            <a:headEnd type="none" w="sm" len="sm"/>
            <a:tailEnd type="none" w="sm" len="sm"/>
          </a:ln>
        </p:spPr>
      </p:cxnSp>
      <p:sp>
        <p:nvSpPr>
          <p:cNvPr id="321" name="Google Shape;321;p12"/>
          <p:cNvSpPr/>
          <p:nvPr/>
        </p:nvSpPr>
        <p:spPr>
          <a:xfrm>
            <a:off x="8044849" y="1714724"/>
            <a:ext cx="1609222" cy="1018774"/>
          </a:xfrm>
          <a:prstGeom prst="rect">
            <a:avLst/>
          </a:prstGeom>
          <a:solidFill>
            <a:schemeClr val="accent2"/>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317" name="Google Shape;317;p12"/>
          <p:cNvSpPr/>
          <p:nvPr/>
        </p:nvSpPr>
        <p:spPr>
          <a:xfrm>
            <a:off x="8718944" y="3070093"/>
            <a:ext cx="1609222" cy="1018774"/>
          </a:xfrm>
          <a:prstGeom prst="rect">
            <a:avLst/>
          </a:prstGeom>
          <a:solidFill>
            <a:schemeClr val="accent2"/>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322" name="Google Shape;322;p12"/>
          <p:cNvSpPr/>
          <p:nvPr/>
        </p:nvSpPr>
        <p:spPr>
          <a:xfrm>
            <a:off x="6297832" y="4903755"/>
            <a:ext cx="1373010" cy="1051809"/>
          </a:xfrm>
          <a:prstGeom prst="rect">
            <a:avLst/>
          </a:prstGeom>
          <a:solidFill>
            <a:srgbClr val="B1B4B1"/>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Variance Report</a:t>
            </a:r>
            <a:endParaRPr sz="1600" b="0" i="0" u="none" strike="noStrike" cap="none">
              <a:solidFill>
                <a:schemeClr val="lt1"/>
              </a:solidFill>
              <a:latin typeface="Arial"/>
              <a:ea typeface="Arial"/>
              <a:cs typeface="Arial"/>
              <a:sym typeface="Arial"/>
            </a:endParaRPr>
          </a:p>
        </p:txBody>
      </p:sp>
      <p:sp>
        <p:nvSpPr>
          <p:cNvPr id="323" name="Google Shape;323;p12"/>
          <p:cNvSpPr/>
          <p:nvPr/>
        </p:nvSpPr>
        <p:spPr>
          <a:xfrm>
            <a:off x="4298370" y="4878065"/>
            <a:ext cx="1398077" cy="1077499"/>
          </a:xfrm>
          <a:prstGeom prst="rect">
            <a:avLst/>
          </a:prstGeom>
          <a:solidFill>
            <a:srgbClr val="B1B4B1"/>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
        <p:nvSpPr>
          <p:cNvPr id="324" name="Google Shape;324;p12"/>
          <p:cNvSpPr/>
          <p:nvPr/>
        </p:nvSpPr>
        <p:spPr>
          <a:xfrm>
            <a:off x="2090906" y="4425462"/>
            <a:ext cx="1470824" cy="1017042"/>
          </a:xfrm>
          <a:prstGeom prst="rect">
            <a:avLst/>
          </a:prstGeom>
          <a:solidFill>
            <a:srgbClr val="B1B4B1"/>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325" name="Google Shape;325;p12"/>
          <p:cNvSpPr/>
          <p:nvPr/>
        </p:nvSpPr>
        <p:spPr>
          <a:xfrm>
            <a:off x="4776809" y="1403115"/>
            <a:ext cx="2235118" cy="785482"/>
          </a:xfrm>
          <a:prstGeom prst="rect">
            <a:avLst/>
          </a:prstGeom>
          <a:solidFill>
            <a:srgbClr val="B1B4B1"/>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
        <p:nvSpPr>
          <p:cNvPr id="326" name="Google Shape;326;p12"/>
          <p:cNvSpPr/>
          <p:nvPr/>
        </p:nvSpPr>
        <p:spPr>
          <a:xfrm>
            <a:off x="1992806" y="1831369"/>
            <a:ext cx="1667024" cy="785483"/>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327" name="Google Shape;327;p12"/>
          <p:cNvSpPr/>
          <p:nvPr/>
        </p:nvSpPr>
        <p:spPr>
          <a:xfrm>
            <a:off x="1192769" y="3158460"/>
            <a:ext cx="1600074" cy="842040"/>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
        <p:nvSpPr>
          <p:cNvPr id="328" name="Google Shape;328;p12"/>
          <p:cNvSpPr/>
          <p:nvPr/>
        </p:nvSpPr>
        <p:spPr>
          <a:xfrm>
            <a:off x="810228" y="1180618"/>
            <a:ext cx="10255169" cy="4907666"/>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9" name="Google Shape;329;p12"/>
          <p:cNvSpPr/>
          <p:nvPr/>
        </p:nvSpPr>
        <p:spPr>
          <a:xfrm>
            <a:off x="7986877" y="4348929"/>
            <a:ext cx="1585270" cy="1170108"/>
          </a:xfrm>
          <a:prstGeom prst="rect">
            <a:avLst/>
          </a:prstGeom>
          <a:solidFill>
            <a:schemeClr val="accent2"/>
          </a:solidFill>
          <a:ln w="60325" cap="flat" cmpd="sng">
            <a:solidFill>
              <a:schemeClr val="accent4"/>
            </a:solidFill>
            <a:prstDash val="solid"/>
            <a:miter lim="800000"/>
            <a:headEnd type="none" w="sm" len="sm"/>
            <a:tailEnd type="none" w="sm" len="sm"/>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3"/>
          <p:cNvSpPr txBox="1">
            <a:spLocks noGrp="1"/>
          </p:cNvSpPr>
          <p:nvPr>
            <p:ph type="title"/>
          </p:nvPr>
        </p:nvSpPr>
        <p:spPr>
          <a:xfrm>
            <a:off x="249306" y="380022"/>
            <a:ext cx="4047565"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Global Analytics</a:t>
            </a:r>
            <a:endParaRPr dirty="0"/>
          </a:p>
        </p:txBody>
      </p:sp>
      <p:pic>
        <p:nvPicPr>
          <p:cNvPr id="335" name="Google Shape;335;p13" descr="Graphical user interface, application, table&#10;&#10;Description automatically generated with medium confidence"/>
          <p:cNvPicPr preferRelativeResize="0">
            <a:picLocks noGrp="1"/>
          </p:cNvPicPr>
          <p:nvPr>
            <p:ph type="body" idx="4294967295"/>
          </p:nvPr>
        </p:nvPicPr>
        <p:blipFill rotWithShape="1">
          <a:blip r:embed="rId3">
            <a:alphaModFix/>
          </a:blip>
          <a:srcRect/>
          <a:stretch/>
        </p:blipFill>
        <p:spPr>
          <a:xfrm>
            <a:off x="471488" y="1271588"/>
            <a:ext cx="11720512" cy="3856037"/>
          </a:xfrm>
          <a:prstGeom prst="rect">
            <a:avLst/>
          </a:prstGeom>
          <a:noFill/>
          <a:ln>
            <a:noFill/>
          </a:ln>
        </p:spPr>
      </p:pic>
      <p:sp>
        <p:nvSpPr>
          <p:cNvPr id="336" name="Google Shape;336;p13"/>
          <p:cNvSpPr/>
          <p:nvPr/>
        </p:nvSpPr>
        <p:spPr>
          <a:xfrm>
            <a:off x="249238" y="5312780"/>
            <a:ext cx="11693524" cy="640980"/>
          </a:xfrm>
          <a:prstGeom prst="wedgeRoundRectCallout">
            <a:avLst>
              <a:gd name="adj1" fmla="val -20923"/>
              <a:gd name="adj2" fmla="val 47256"/>
              <a:gd name="adj3"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This is a hybrid report with historical data, current data and forecasts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4"/>
          <p:cNvSpPr txBox="1">
            <a:spLocks noGrp="1"/>
          </p:cNvSpPr>
          <p:nvPr>
            <p:ph type="title"/>
          </p:nvPr>
        </p:nvSpPr>
        <p:spPr>
          <a:xfrm>
            <a:off x="249306" y="380022"/>
            <a:ext cx="7039517"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a:t>Global Analytics: Last Month</a:t>
            </a:r>
            <a:endParaRPr/>
          </a:p>
        </p:txBody>
      </p:sp>
      <p:pic>
        <p:nvPicPr>
          <p:cNvPr id="342" name="Google Shape;342;p14" descr="Graphical user interface, application, table&#10;&#10;Description automatically generated with medium confidence"/>
          <p:cNvPicPr preferRelativeResize="0">
            <a:picLocks noGrp="1"/>
          </p:cNvPicPr>
          <p:nvPr>
            <p:ph type="body" idx="4294967295"/>
          </p:nvPr>
        </p:nvPicPr>
        <p:blipFill rotWithShape="1">
          <a:blip r:embed="rId3">
            <a:alphaModFix/>
          </a:blip>
          <a:srcRect/>
          <a:stretch/>
        </p:blipFill>
        <p:spPr>
          <a:xfrm>
            <a:off x="471488" y="1271588"/>
            <a:ext cx="11720512" cy="3856037"/>
          </a:xfrm>
          <a:prstGeom prst="rect">
            <a:avLst/>
          </a:prstGeom>
          <a:noFill/>
          <a:ln>
            <a:noFill/>
          </a:ln>
        </p:spPr>
      </p:pic>
      <p:sp>
        <p:nvSpPr>
          <p:cNvPr id="343" name="Google Shape;343;p14"/>
          <p:cNvSpPr/>
          <p:nvPr/>
        </p:nvSpPr>
        <p:spPr>
          <a:xfrm>
            <a:off x="249238" y="5417955"/>
            <a:ext cx="9053946" cy="664130"/>
          </a:xfrm>
          <a:prstGeom prst="wedgeRoundRectCallout">
            <a:avLst>
              <a:gd name="adj1" fmla="val -20923"/>
              <a:gd name="adj2" fmla="val 47256"/>
              <a:gd name="adj3"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The Sales Plan and the Actual Sales for the previous month </a:t>
            </a:r>
            <a:endParaRPr sz="1400" b="0" i="0" u="none" strike="noStrike" cap="none">
              <a:solidFill>
                <a:srgbClr val="000000"/>
              </a:solidFill>
              <a:latin typeface="Arial"/>
              <a:ea typeface="Arial"/>
              <a:cs typeface="Arial"/>
              <a:sym typeface="Arial"/>
            </a:endParaRPr>
          </a:p>
        </p:txBody>
      </p:sp>
      <p:sp>
        <p:nvSpPr>
          <p:cNvPr id="344" name="Google Shape;344;p14"/>
          <p:cNvSpPr/>
          <p:nvPr/>
        </p:nvSpPr>
        <p:spPr>
          <a:xfrm>
            <a:off x="1705220" y="1663919"/>
            <a:ext cx="1639864" cy="3530162"/>
          </a:xfrm>
          <a:prstGeom prst="rect">
            <a:avLst/>
          </a:prstGeom>
          <a:solidFill>
            <a:schemeClr val="accent4">
              <a:alpha val="11372"/>
            </a:schemeClr>
          </a:solidFill>
          <a:ln w="539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5"/>
          <p:cNvSpPr txBox="1">
            <a:spLocks noGrp="1"/>
          </p:cNvSpPr>
          <p:nvPr>
            <p:ph type="title"/>
          </p:nvPr>
        </p:nvSpPr>
        <p:spPr>
          <a:xfrm>
            <a:off x="249306" y="380022"/>
            <a:ext cx="7470496"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Global Analytics: Last 90 Days</a:t>
            </a:r>
            <a:endParaRPr dirty="0"/>
          </a:p>
        </p:txBody>
      </p:sp>
      <p:pic>
        <p:nvPicPr>
          <p:cNvPr id="350" name="Google Shape;350;p15" descr="Graphical user interface, application, table&#10;&#10;Description automatically generated with medium confidence"/>
          <p:cNvPicPr preferRelativeResize="0">
            <a:picLocks noGrp="1"/>
          </p:cNvPicPr>
          <p:nvPr>
            <p:ph type="body" idx="4294967295"/>
          </p:nvPr>
        </p:nvPicPr>
        <p:blipFill rotWithShape="1">
          <a:blip r:embed="rId3">
            <a:alphaModFix/>
          </a:blip>
          <a:srcRect/>
          <a:stretch/>
        </p:blipFill>
        <p:spPr>
          <a:xfrm>
            <a:off x="471488" y="1271588"/>
            <a:ext cx="11720512" cy="3856037"/>
          </a:xfrm>
          <a:prstGeom prst="rect">
            <a:avLst/>
          </a:prstGeom>
          <a:noFill/>
          <a:ln>
            <a:noFill/>
          </a:ln>
        </p:spPr>
      </p:pic>
      <p:sp>
        <p:nvSpPr>
          <p:cNvPr id="351" name="Google Shape;351;p15"/>
          <p:cNvSpPr/>
          <p:nvPr/>
        </p:nvSpPr>
        <p:spPr>
          <a:xfrm>
            <a:off x="451414" y="5018851"/>
            <a:ext cx="10362136" cy="1324075"/>
          </a:xfrm>
          <a:prstGeom prst="wedgeRoundRectCallout">
            <a:avLst>
              <a:gd name="adj1" fmla="val -20923"/>
              <a:gd name="adj2" fmla="val 47256"/>
              <a:gd name="adj3"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The next section shows the performance for the previous 90 days including;</a:t>
            </a:r>
            <a:endParaRPr sz="1400" b="0" i="0" u="none" strike="noStrike" cap="none">
              <a:solidFill>
                <a:srgbClr val="000000"/>
              </a:solidFill>
              <a:latin typeface="Arial"/>
              <a:ea typeface="Arial"/>
              <a:cs typeface="Arial"/>
              <a:sym typeface="Arial"/>
            </a:endParaRPr>
          </a:p>
          <a:p>
            <a:pPr marL="230188" marR="0" lvl="1"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Markdown percent</a:t>
            </a:r>
            <a:endParaRPr sz="1400" b="0" i="0" u="none" strike="noStrike" cap="none">
              <a:solidFill>
                <a:srgbClr val="000000"/>
              </a:solidFill>
              <a:latin typeface="Arial"/>
              <a:ea typeface="Arial"/>
              <a:cs typeface="Arial"/>
              <a:sym typeface="Arial"/>
            </a:endParaRPr>
          </a:p>
          <a:p>
            <a:pPr marL="230188" marR="0" lvl="1"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Inflow @ retail</a:t>
            </a:r>
            <a:endParaRPr sz="1400" b="0" i="0" u="none" strike="noStrike" cap="none">
              <a:solidFill>
                <a:srgbClr val="000000"/>
              </a:solidFill>
              <a:latin typeface="Arial"/>
              <a:ea typeface="Arial"/>
              <a:cs typeface="Arial"/>
              <a:sym typeface="Arial"/>
            </a:endParaRPr>
          </a:p>
        </p:txBody>
      </p:sp>
      <p:sp>
        <p:nvSpPr>
          <p:cNvPr id="352" name="Google Shape;352;p15"/>
          <p:cNvSpPr txBox="1"/>
          <p:nvPr/>
        </p:nvSpPr>
        <p:spPr>
          <a:xfrm>
            <a:off x="2442258" y="5520119"/>
            <a:ext cx="6204030" cy="553998"/>
          </a:xfrm>
          <a:prstGeom prst="rect">
            <a:avLst/>
          </a:prstGeom>
          <a:noFill/>
          <a:ln>
            <a:noFill/>
          </a:ln>
        </p:spPr>
        <p:txBody>
          <a:bodyPr spcFirstLastPara="1" wrap="square" lIns="91425" tIns="45700" rIns="91425" bIns="45700" anchor="t" anchorCtr="0">
            <a:spAutoFit/>
          </a:bodyPr>
          <a:lstStyle/>
          <a:p>
            <a:pPr marL="230188" marR="0" lvl="1"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Sales</a:t>
            </a:r>
            <a:endParaRPr sz="1400" b="0" i="0" u="none" strike="noStrike" cap="none">
              <a:solidFill>
                <a:srgbClr val="000000"/>
              </a:solidFill>
              <a:latin typeface="Arial"/>
              <a:ea typeface="Arial"/>
              <a:cs typeface="Arial"/>
              <a:sym typeface="Arial"/>
            </a:endParaRPr>
          </a:p>
          <a:p>
            <a:pPr marL="230188" marR="0" lvl="1"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Sales percent change vs. last year</a:t>
            </a:r>
            <a:endParaRPr sz="1400" b="0" i="0" u="none" strike="noStrike" cap="none">
              <a:solidFill>
                <a:srgbClr val="000000"/>
              </a:solidFill>
              <a:latin typeface="Arial"/>
              <a:ea typeface="Arial"/>
              <a:cs typeface="Arial"/>
              <a:sym typeface="Arial"/>
            </a:endParaRPr>
          </a:p>
        </p:txBody>
      </p:sp>
      <p:sp>
        <p:nvSpPr>
          <p:cNvPr id="353" name="Google Shape;353;p15"/>
          <p:cNvSpPr/>
          <p:nvPr/>
        </p:nvSpPr>
        <p:spPr>
          <a:xfrm>
            <a:off x="3194614" y="1663919"/>
            <a:ext cx="3067290" cy="3530162"/>
          </a:xfrm>
          <a:prstGeom prst="rect">
            <a:avLst/>
          </a:prstGeom>
          <a:solidFill>
            <a:schemeClr val="accent4">
              <a:alpha val="11372"/>
            </a:schemeClr>
          </a:solidFill>
          <a:ln w="539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body" idx="1"/>
          </p:nvPr>
        </p:nvSpPr>
        <p:spPr>
          <a:xfrm>
            <a:off x="1053017" y="3125720"/>
            <a:ext cx="2127063" cy="671648"/>
          </a:xfrm>
          <a:prstGeom prst="rect">
            <a:avLst/>
          </a:prstGeom>
          <a:noFill/>
          <a:ln>
            <a:noFill/>
          </a:ln>
          <a:effectLst>
            <a:outerShdw dist="38100" dir="2662223" algn="tl" rotWithShape="0">
              <a:srgbClr val="FEE598"/>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Font typeface="Arial"/>
              <a:buNone/>
            </a:pPr>
            <a:r>
              <a:rPr lang="en-US"/>
              <a:t>Week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6"/>
          <p:cNvSpPr txBox="1">
            <a:spLocks noGrp="1"/>
          </p:cNvSpPr>
          <p:nvPr>
            <p:ph type="title"/>
          </p:nvPr>
        </p:nvSpPr>
        <p:spPr>
          <a:xfrm>
            <a:off x="249306" y="380022"/>
            <a:ext cx="7964110"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Global Analytics: Current Status</a:t>
            </a:r>
            <a:endParaRPr dirty="0"/>
          </a:p>
        </p:txBody>
      </p:sp>
      <p:pic>
        <p:nvPicPr>
          <p:cNvPr id="359" name="Google Shape;359;p16" descr="Graphical user interface, application, table&#10;&#10;Description automatically generated with medium confidence"/>
          <p:cNvPicPr preferRelativeResize="0">
            <a:picLocks noGrp="1"/>
          </p:cNvPicPr>
          <p:nvPr>
            <p:ph type="body" idx="4294967295"/>
          </p:nvPr>
        </p:nvPicPr>
        <p:blipFill rotWithShape="1">
          <a:blip r:embed="rId3">
            <a:alphaModFix/>
          </a:blip>
          <a:srcRect/>
          <a:stretch/>
        </p:blipFill>
        <p:spPr>
          <a:xfrm>
            <a:off x="471488" y="1271588"/>
            <a:ext cx="11720512" cy="3856037"/>
          </a:xfrm>
          <a:prstGeom prst="rect">
            <a:avLst/>
          </a:prstGeom>
          <a:noFill/>
          <a:ln>
            <a:noFill/>
          </a:ln>
        </p:spPr>
      </p:pic>
      <p:sp>
        <p:nvSpPr>
          <p:cNvPr id="360" name="Google Shape;360;p16"/>
          <p:cNvSpPr/>
          <p:nvPr/>
        </p:nvSpPr>
        <p:spPr>
          <a:xfrm>
            <a:off x="451414" y="5018851"/>
            <a:ext cx="4490976" cy="1324075"/>
          </a:xfrm>
          <a:prstGeom prst="wedgeRoundRectCallout">
            <a:avLst>
              <a:gd name="adj1" fmla="val -20923"/>
              <a:gd name="adj2" fmla="val 47256"/>
              <a:gd name="adj3"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The next section shows the current status for;</a:t>
            </a:r>
            <a:endParaRPr sz="1400" b="0" i="0" u="none" strike="noStrike" cap="none">
              <a:solidFill>
                <a:srgbClr val="000000"/>
              </a:solidFill>
              <a:latin typeface="Arial"/>
              <a:ea typeface="Arial"/>
              <a:cs typeface="Arial"/>
              <a:sym typeface="Arial"/>
            </a:endParaRPr>
          </a:p>
          <a:p>
            <a:pPr marL="230188" marR="0" lvl="0"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Sales Plan for this month</a:t>
            </a:r>
            <a:endParaRPr sz="1400" b="0" i="0" u="none" strike="noStrike" cap="none">
              <a:solidFill>
                <a:srgbClr val="000000"/>
              </a:solidFill>
              <a:latin typeface="Arial"/>
              <a:ea typeface="Arial"/>
              <a:cs typeface="Arial"/>
              <a:sym typeface="Arial"/>
            </a:endParaRPr>
          </a:p>
          <a:p>
            <a:pPr marL="230188" marR="0" lvl="0"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Inventory Plan for this month</a:t>
            </a:r>
            <a:endParaRPr sz="1400" b="0" i="0" u="none" strike="noStrike" cap="none">
              <a:solidFill>
                <a:srgbClr val="000000"/>
              </a:solidFill>
              <a:latin typeface="Arial"/>
              <a:ea typeface="Arial"/>
              <a:cs typeface="Arial"/>
              <a:sym typeface="Arial"/>
            </a:endParaRPr>
          </a:p>
        </p:txBody>
      </p:sp>
      <p:sp>
        <p:nvSpPr>
          <p:cNvPr id="361" name="Google Shape;361;p16"/>
          <p:cNvSpPr txBox="1"/>
          <p:nvPr/>
        </p:nvSpPr>
        <p:spPr>
          <a:xfrm>
            <a:off x="3298784" y="5520119"/>
            <a:ext cx="6204030" cy="553998"/>
          </a:xfrm>
          <a:prstGeom prst="rect">
            <a:avLst/>
          </a:prstGeom>
          <a:noFill/>
          <a:ln>
            <a:noFill/>
          </a:ln>
        </p:spPr>
        <p:txBody>
          <a:bodyPr spcFirstLastPara="1" wrap="square" lIns="91425" tIns="45700" rIns="91425" bIns="45700" anchor="t" anchorCtr="0">
            <a:spAutoFit/>
          </a:bodyPr>
          <a:lstStyle/>
          <a:p>
            <a:pPr marL="230188" marR="0" lvl="1"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BOM Inventory</a:t>
            </a:r>
            <a:endParaRPr sz="1400" b="0" i="0" u="none" strike="noStrike" cap="none">
              <a:solidFill>
                <a:srgbClr val="000000"/>
              </a:solidFill>
              <a:latin typeface="Arial"/>
              <a:ea typeface="Arial"/>
              <a:cs typeface="Arial"/>
              <a:sym typeface="Arial"/>
            </a:endParaRPr>
          </a:p>
          <a:p>
            <a:pPr marL="230188" marR="0" lvl="1" indent="-230188" algn="l" rtl="0">
              <a:lnSpc>
                <a:spcPct val="100000"/>
              </a:lnSpc>
              <a:spcBef>
                <a:spcPts val="0"/>
              </a:spcBef>
              <a:spcAft>
                <a:spcPts val="0"/>
              </a:spcAft>
              <a:buClr>
                <a:schemeClr val="accent1"/>
              </a:buClr>
              <a:buSzPts val="1500"/>
              <a:buFont typeface="Arial"/>
              <a:buChar char="•"/>
            </a:pPr>
            <a:r>
              <a:rPr lang="en-US" sz="1500" b="0" i="0" u="none" strike="noStrike" cap="none">
                <a:solidFill>
                  <a:schemeClr val="dk1"/>
                </a:solidFill>
                <a:latin typeface="Arial"/>
                <a:ea typeface="Arial"/>
                <a:cs typeface="Arial"/>
                <a:sym typeface="Arial"/>
              </a:rPr>
              <a:t>Percentage of the BOM Inventory line to the total inventory</a:t>
            </a:r>
            <a:endParaRPr sz="1400" b="0" i="0" u="none" strike="noStrike" cap="none">
              <a:solidFill>
                <a:srgbClr val="000000"/>
              </a:solidFill>
              <a:latin typeface="Arial"/>
              <a:ea typeface="Arial"/>
              <a:cs typeface="Arial"/>
              <a:sym typeface="Arial"/>
            </a:endParaRPr>
          </a:p>
        </p:txBody>
      </p:sp>
      <p:sp>
        <p:nvSpPr>
          <p:cNvPr id="362" name="Google Shape;362;p16"/>
          <p:cNvSpPr/>
          <p:nvPr/>
        </p:nvSpPr>
        <p:spPr>
          <a:xfrm>
            <a:off x="6109494" y="1663919"/>
            <a:ext cx="3067290" cy="3530162"/>
          </a:xfrm>
          <a:prstGeom prst="rect">
            <a:avLst/>
          </a:prstGeom>
          <a:solidFill>
            <a:schemeClr val="accent4">
              <a:alpha val="11372"/>
            </a:schemeClr>
          </a:solidFill>
          <a:ln w="539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7"/>
          <p:cNvSpPr txBox="1">
            <a:spLocks noGrp="1"/>
          </p:cNvSpPr>
          <p:nvPr>
            <p:ph type="title"/>
          </p:nvPr>
        </p:nvSpPr>
        <p:spPr>
          <a:xfrm>
            <a:off x="249306" y="380022"/>
            <a:ext cx="8870418"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Global Analytics: Sales Comparison</a:t>
            </a:r>
            <a:endParaRPr dirty="0"/>
          </a:p>
        </p:txBody>
      </p:sp>
      <p:sp>
        <p:nvSpPr>
          <p:cNvPr id="368" name="Google Shape;368;p17"/>
          <p:cNvSpPr/>
          <p:nvPr/>
        </p:nvSpPr>
        <p:spPr>
          <a:xfrm>
            <a:off x="4576688" y="4555865"/>
            <a:ext cx="9952335" cy="2385140"/>
          </a:xfrm>
          <a:prstGeom prst="wedgeRoundRectCallout">
            <a:avLst>
              <a:gd name="adj1" fmla="val -20923"/>
              <a:gd name="adj2" fmla="val 47256"/>
              <a:gd name="adj3"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The next section shows sales comparisons for;</a:t>
            </a:r>
            <a:endParaRPr sz="1400" b="0" i="0" u="none" strike="noStrike" cap="none">
              <a:solidFill>
                <a:srgbClr val="000000"/>
              </a:solidFill>
              <a:latin typeface="Arial"/>
              <a:ea typeface="Arial"/>
              <a:cs typeface="Arial"/>
              <a:sym typeface="Arial"/>
            </a:endParaRPr>
          </a:p>
          <a:p>
            <a:pPr marL="230188" marR="0" lvl="1" indent="-219075" algn="l" rtl="0">
              <a:lnSpc>
                <a:spcPct val="100000"/>
              </a:lnSpc>
              <a:spcBef>
                <a:spcPts val="0"/>
              </a:spcBef>
              <a:spcAft>
                <a:spcPts val="0"/>
              </a:spcAft>
              <a:buClr>
                <a:schemeClr val="accent1"/>
              </a:buClr>
              <a:buSzPts val="2000"/>
              <a:buFont typeface="Arial"/>
              <a:buChar char="•"/>
            </a:pPr>
            <a:r>
              <a:rPr lang="en-US" sz="2000" b="0" i="0" u="none" strike="noStrike" cap="none">
                <a:solidFill>
                  <a:schemeClr val="dk1"/>
                </a:solidFill>
                <a:latin typeface="Arial"/>
                <a:ea typeface="Arial"/>
                <a:cs typeface="Arial"/>
                <a:sym typeface="Arial"/>
              </a:rPr>
              <a:t>Percentage of each lines sales to total sales last month</a:t>
            </a:r>
            <a:endParaRPr sz="1400" b="0" i="0" u="none" strike="noStrike" cap="none">
              <a:solidFill>
                <a:srgbClr val="000000"/>
              </a:solidFill>
              <a:latin typeface="Arial"/>
              <a:ea typeface="Arial"/>
              <a:cs typeface="Arial"/>
              <a:sym typeface="Arial"/>
            </a:endParaRPr>
          </a:p>
          <a:p>
            <a:pPr marL="230188" marR="0" lvl="1" indent="-219075" algn="l" rtl="0">
              <a:lnSpc>
                <a:spcPct val="100000"/>
              </a:lnSpc>
              <a:spcBef>
                <a:spcPts val="0"/>
              </a:spcBef>
              <a:spcAft>
                <a:spcPts val="0"/>
              </a:spcAft>
              <a:buClr>
                <a:schemeClr val="accent1"/>
              </a:buClr>
              <a:buSzPts val="2000"/>
              <a:buFont typeface="Arial"/>
              <a:buChar char="•"/>
            </a:pPr>
            <a:r>
              <a:rPr lang="en-US" sz="2000" b="0" i="0" u="none" strike="noStrike" cap="none">
                <a:solidFill>
                  <a:schemeClr val="dk1"/>
                </a:solidFill>
                <a:latin typeface="Arial"/>
                <a:ea typeface="Arial"/>
                <a:cs typeface="Arial"/>
                <a:sym typeface="Arial"/>
              </a:rPr>
              <a:t>Percentage of each lines sales to total sales last 12 months</a:t>
            </a:r>
            <a:endParaRPr sz="1400" b="0" i="0" u="none" strike="noStrike" cap="none">
              <a:solidFill>
                <a:srgbClr val="000000"/>
              </a:solidFill>
              <a:latin typeface="Arial"/>
              <a:ea typeface="Arial"/>
              <a:cs typeface="Arial"/>
              <a:sym typeface="Arial"/>
            </a:endParaRPr>
          </a:p>
        </p:txBody>
      </p:sp>
      <p:pic>
        <p:nvPicPr>
          <p:cNvPr id="369" name="Google Shape;369;p17" descr="Graphical user interface, application, table&#10;&#10;Description automatically generated with medium confidence"/>
          <p:cNvPicPr preferRelativeResize="0"/>
          <p:nvPr/>
        </p:nvPicPr>
        <p:blipFill rotWithShape="1">
          <a:blip r:embed="rId3">
            <a:alphaModFix/>
          </a:blip>
          <a:srcRect/>
          <a:stretch/>
        </p:blipFill>
        <p:spPr>
          <a:xfrm>
            <a:off x="249238" y="1272209"/>
            <a:ext cx="11720512" cy="3856200"/>
          </a:xfrm>
          <a:prstGeom prst="rect">
            <a:avLst/>
          </a:prstGeom>
          <a:noFill/>
          <a:ln>
            <a:noFill/>
          </a:ln>
        </p:spPr>
      </p:pic>
      <p:sp>
        <p:nvSpPr>
          <p:cNvPr id="370" name="Google Shape;370;p17"/>
          <p:cNvSpPr/>
          <p:nvPr/>
        </p:nvSpPr>
        <p:spPr>
          <a:xfrm>
            <a:off x="9005104" y="1663919"/>
            <a:ext cx="1597306" cy="3530162"/>
          </a:xfrm>
          <a:prstGeom prst="rect">
            <a:avLst/>
          </a:prstGeom>
          <a:solidFill>
            <a:schemeClr val="accent4">
              <a:alpha val="11372"/>
            </a:schemeClr>
          </a:solidFill>
          <a:ln w="539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a:spLocks noGrp="1"/>
          </p:cNvSpPr>
          <p:nvPr>
            <p:ph type="title"/>
          </p:nvPr>
        </p:nvSpPr>
        <p:spPr>
          <a:xfrm>
            <a:off x="249306" y="380022"/>
            <a:ext cx="1068303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Global Analytics: BOM Inflow and On Order</a:t>
            </a:r>
            <a:endParaRPr dirty="0"/>
          </a:p>
        </p:txBody>
      </p:sp>
      <p:sp>
        <p:nvSpPr>
          <p:cNvPr id="376" name="Google Shape;376;p18"/>
          <p:cNvSpPr/>
          <p:nvPr/>
        </p:nvSpPr>
        <p:spPr>
          <a:xfrm>
            <a:off x="4808175" y="5029724"/>
            <a:ext cx="6766500" cy="1344000"/>
          </a:xfrm>
          <a:prstGeom prst="wedgeRoundRectCallout">
            <a:avLst>
              <a:gd name="adj1" fmla="val -20923"/>
              <a:gd name="adj2" fmla="val 47256"/>
              <a:gd name="adj3"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b="0" i="0" u="none" strike="noStrike" cap="none">
                <a:solidFill>
                  <a:schemeClr val="dk1"/>
                </a:solidFill>
                <a:latin typeface="Arial"/>
                <a:ea typeface="Arial"/>
                <a:cs typeface="Arial"/>
                <a:sym typeface="Arial"/>
              </a:rPr>
              <a:t>The next section uses BOM data to show;</a:t>
            </a:r>
            <a:endParaRPr sz="1300" b="0" i="0" u="none" strike="noStrike" cap="none">
              <a:solidFill>
                <a:srgbClr val="000000"/>
              </a:solidFill>
              <a:latin typeface="Arial"/>
              <a:ea typeface="Arial"/>
              <a:cs typeface="Arial"/>
              <a:sym typeface="Arial"/>
            </a:endParaRPr>
          </a:p>
          <a:p>
            <a:pPr marL="230188" marR="0" lvl="1" indent="-212725" algn="l" rtl="0">
              <a:lnSpc>
                <a:spcPct val="100000"/>
              </a:lnSpc>
              <a:spcBef>
                <a:spcPts val="0"/>
              </a:spcBef>
              <a:spcAft>
                <a:spcPts val="0"/>
              </a:spcAft>
              <a:buClr>
                <a:schemeClr val="accent1"/>
              </a:buClr>
              <a:buSzPts val="1900"/>
              <a:buFont typeface="Arial"/>
              <a:buChar char="•"/>
            </a:pPr>
            <a:r>
              <a:rPr lang="en-US" sz="1900" b="0" i="0" u="none" strike="noStrike" cap="none">
                <a:solidFill>
                  <a:schemeClr val="dk1"/>
                </a:solidFill>
                <a:latin typeface="Arial"/>
                <a:ea typeface="Arial"/>
                <a:cs typeface="Arial"/>
                <a:sym typeface="Arial"/>
              </a:rPr>
              <a:t>Inflow required to meet sales plan for the selected period</a:t>
            </a:r>
            <a:endParaRPr sz="1300" b="0" i="0" u="none" strike="noStrike" cap="none">
              <a:solidFill>
                <a:srgbClr val="000000"/>
              </a:solidFill>
              <a:latin typeface="Arial"/>
              <a:ea typeface="Arial"/>
              <a:cs typeface="Arial"/>
              <a:sym typeface="Arial"/>
            </a:endParaRPr>
          </a:p>
          <a:p>
            <a:pPr marL="230188" marR="0" lvl="1" indent="-212725" algn="l" rtl="0">
              <a:lnSpc>
                <a:spcPct val="100000"/>
              </a:lnSpc>
              <a:spcBef>
                <a:spcPts val="0"/>
              </a:spcBef>
              <a:spcAft>
                <a:spcPts val="0"/>
              </a:spcAft>
              <a:buClr>
                <a:schemeClr val="accent1"/>
              </a:buClr>
              <a:buSzPts val="1900"/>
              <a:buFont typeface="Arial"/>
              <a:buChar char="•"/>
            </a:pPr>
            <a:r>
              <a:rPr lang="en-US" sz="1900" b="0" i="0" u="none" strike="noStrike" cap="none">
                <a:solidFill>
                  <a:schemeClr val="dk1"/>
                </a:solidFill>
                <a:latin typeface="Arial"/>
                <a:ea typeface="Arial"/>
                <a:cs typeface="Arial"/>
                <a:sym typeface="Arial"/>
              </a:rPr>
              <a:t>Actual BOM on order for the selected period</a:t>
            </a:r>
            <a:endParaRPr sz="1300" b="0" i="0" u="none" strike="noStrike" cap="none">
              <a:solidFill>
                <a:srgbClr val="000000"/>
              </a:solidFill>
              <a:latin typeface="Arial"/>
              <a:ea typeface="Arial"/>
              <a:cs typeface="Arial"/>
              <a:sym typeface="Arial"/>
            </a:endParaRPr>
          </a:p>
        </p:txBody>
      </p:sp>
      <p:pic>
        <p:nvPicPr>
          <p:cNvPr id="377" name="Google Shape;377;p18" descr="Graphical user interface, application, table&#10;&#10;Description automatically generated with medium confidence"/>
          <p:cNvPicPr preferRelativeResize="0"/>
          <p:nvPr/>
        </p:nvPicPr>
        <p:blipFill rotWithShape="1">
          <a:blip r:embed="rId3">
            <a:alphaModFix/>
          </a:blip>
          <a:srcRect/>
          <a:stretch/>
        </p:blipFill>
        <p:spPr>
          <a:xfrm>
            <a:off x="249238" y="1272209"/>
            <a:ext cx="11720512" cy="3856200"/>
          </a:xfrm>
          <a:prstGeom prst="rect">
            <a:avLst/>
          </a:prstGeom>
          <a:noFill/>
          <a:ln>
            <a:noFill/>
          </a:ln>
        </p:spPr>
      </p:pic>
      <p:sp>
        <p:nvSpPr>
          <p:cNvPr id="378" name="Google Shape;378;p18"/>
          <p:cNvSpPr/>
          <p:nvPr/>
        </p:nvSpPr>
        <p:spPr>
          <a:xfrm>
            <a:off x="10463514" y="1663919"/>
            <a:ext cx="1479248" cy="3530162"/>
          </a:xfrm>
          <a:prstGeom prst="rect">
            <a:avLst/>
          </a:prstGeom>
          <a:solidFill>
            <a:schemeClr val="accent4">
              <a:alpha val="11372"/>
            </a:schemeClr>
          </a:solidFill>
          <a:ln w="539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9"/>
          <p:cNvSpPr txBox="1">
            <a:spLocks noGrp="1"/>
          </p:cNvSpPr>
          <p:nvPr>
            <p:ph type="title"/>
          </p:nvPr>
        </p:nvSpPr>
        <p:spPr>
          <a:xfrm>
            <a:off x="249306" y="380022"/>
            <a:ext cx="9436860"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Global Analytics: Recent Performance</a:t>
            </a:r>
            <a:endParaRPr dirty="0"/>
          </a:p>
        </p:txBody>
      </p:sp>
      <p:sp>
        <p:nvSpPr>
          <p:cNvPr id="384" name="Google Shape;384;p19"/>
          <p:cNvSpPr/>
          <p:nvPr/>
        </p:nvSpPr>
        <p:spPr>
          <a:xfrm>
            <a:off x="502401" y="5018283"/>
            <a:ext cx="9069862" cy="1460304"/>
          </a:xfrm>
          <a:prstGeom prst="wedgeRoundRectCallout">
            <a:avLst>
              <a:gd name="adj1" fmla="val -20923"/>
              <a:gd name="adj2" fmla="val 47256"/>
              <a:gd name="adj3"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An excellent report to show recent performance including;</a:t>
            </a:r>
            <a:endParaRPr sz="1400" b="0" i="0" u="none" strike="noStrike" cap="none">
              <a:solidFill>
                <a:srgbClr val="000000"/>
              </a:solidFill>
              <a:latin typeface="Arial"/>
              <a:ea typeface="Arial"/>
              <a:cs typeface="Arial"/>
              <a:sym typeface="Arial"/>
            </a:endParaRPr>
          </a:p>
          <a:p>
            <a:pPr marL="230188" marR="0" lvl="1" indent="-219075" algn="l" rtl="0">
              <a:lnSpc>
                <a:spcPct val="100000"/>
              </a:lnSpc>
              <a:spcBef>
                <a:spcPts val="0"/>
              </a:spcBef>
              <a:spcAft>
                <a:spcPts val="0"/>
              </a:spcAft>
              <a:buClr>
                <a:schemeClr val="accent1"/>
              </a:buClr>
              <a:buSzPts val="2000"/>
              <a:buFont typeface="Arial"/>
              <a:buChar char="•"/>
            </a:pPr>
            <a:r>
              <a:rPr lang="en-US" sz="2000" b="0" i="0" u="none" strike="noStrike" cap="none">
                <a:solidFill>
                  <a:schemeClr val="dk1"/>
                </a:solidFill>
                <a:latin typeface="Arial"/>
                <a:ea typeface="Arial"/>
                <a:cs typeface="Arial"/>
                <a:sym typeface="Arial"/>
              </a:rPr>
              <a:t>Last month vs Plan</a:t>
            </a:r>
            <a:endParaRPr sz="1400" b="0" i="0" u="none" strike="noStrike" cap="none">
              <a:solidFill>
                <a:srgbClr val="000000"/>
              </a:solidFill>
              <a:latin typeface="Arial"/>
              <a:ea typeface="Arial"/>
              <a:cs typeface="Arial"/>
              <a:sym typeface="Arial"/>
            </a:endParaRPr>
          </a:p>
          <a:p>
            <a:pPr marL="230188" marR="0" lvl="1" indent="-219075" algn="l" rtl="0">
              <a:lnSpc>
                <a:spcPct val="100000"/>
              </a:lnSpc>
              <a:spcBef>
                <a:spcPts val="0"/>
              </a:spcBef>
              <a:spcAft>
                <a:spcPts val="0"/>
              </a:spcAft>
              <a:buClr>
                <a:schemeClr val="accent1"/>
              </a:buClr>
              <a:buSzPts val="2000"/>
              <a:buFont typeface="Arial"/>
              <a:buChar char="•"/>
            </a:pPr>
            <a:r>
              <a:rPr lang="en-US" sz="2000" b="0" i="0" u="none" strike="noStrike" cap="none">
                <a:solidFill>
                  <a:schemeClr val="dk1"/>
                </a:solidFill>
                <a:latin typeface="Arial"/>
                <a:ea typeface="Arial"/>
                <a:cs typeface="Arial"/>
                <a:sym typeface="Arial"/>
              </a:rPr>
              <a:t>Last quarter vs last year</a:t>
            </a:r>
            <a:endParaRPr sz="1400" b="0" i="0" u="none" strike="noStrike" cap="none">
              <a:solidFill>
                <a:srgbClr val="000000"/>
              </a:solidFill>
              <a:latin typeface="Arial"/>
              <a:ea typeface="Arial"/>
              <a:cs typeface="Arial"/>
              <a:sym typeface="Arial"/>
            </a:endParaRPr>
          </a:p>
        </p:txBody>
      </p:sp>
      <p:pic>
        <p:nvPicPr>
          <p:cNvPr id="385" name="Google Shape;385;p19" descr="Graphical user interface, application, table&#10;&#10;Description automatically generated with medium confidence"/>
          <p:cNvPicPr preferRelativeResize="0"/>
          <p:nvPr/>
        </p:nvPicPr>
        <p:blipFill rotWithShape="1">
          <a:blip r:embed="rId3">
            <a:alphaModFix/>
          </a:blip>
          <a:srcRect/>
          <a:stretch/>
        </p:blipFill>
        <p:spPr>
          <a:xfrm>
            <a:off x="249238" y="1272209"/>
            <a:ext cx="11720512" cy="3856200"/>
          </a:xfrm>
          <a:prstGeom prst="rect">
            <a:avLst/>
          </a:prstGeom>
          <a:noFill/>
          <a:ln>
            <a:noFill/>
          </a:ln>
        </p:spPr>
      </p:pic>
      <p:sp>
        <p:nvSpPr>
          <p:cNvPr id="386" name="Google Shape;386;p19"/>
          <p:cNvSpPr/>
          <p:nvPr/>
        </p:nvSpPr>
        <p:spPr>
          <a:xfrm>
            <a:off x="1747778" y="1663919"/>
            <a:ext cx="4548850" cy="3530162"/>
          </a:xfrm>
          <a:prstGeom prst="rect">
            <a:avLst/>
          </a:prstGeom>
          <a:solidFill>
            <a:schemeClr val="accent4">
              <a:alpha val="11372"/>
            </a:schemeClr>
          </a:solidFill>
          <a:ln w="539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cxnSp>
        <p:nvCxnSpPr>
          <p:cNvPr id="391" name="Google Shape;391;p20"/>
          <p:cNvCxnSpPr/>
          <p:nvPr/>
        </p:nvCxnSpPr>
        <p:spPr>
          <a:xfrm>
            <a:off x="3388029" y="2398106"/>
            <a:ext cx="1201556" cy="760354"/>
          </a:xfrm>
          <a:prstGeom prst="straightConnector1">
            <a:avLst/>
          </a:prstGeom>
          <a:noFill/>
          <a:ln w="31750" cap="rnd" cmpd="sng">
            <a:solidFill>
              <a:srgbClr val="FF0000"/>
            </a:solidFill>
            <a:prstDash val="solid"/>
            <a:miter lim="800000"/>
            <a:headEnd type="none" w="sm" len="sm"/>
            <a:tailEnd type="none" w="sm" len="sm"/>
          </a:ln>
        </p:spPr>
      </p:cxnSp>
      <p:sp>
        <p:nvSpPr>
          <p:cNvPr id="392" name="Google Shape;392;p20"/>
          <p:cNvSpPr/>
          <p:nvPr/>
        </p:nvSpPr>
        <p:spPr>
          <a:xfrm>
            <a:off x="1992806" y="1831369"/>
            <a:ext cx="1667024" cy="785483"/>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393" name="Google Shape;393;p20"/>
          <p:cNvSpPr txBox="1">
            <a:spLocks noGrp="1"/>
          </p:cNvSpPr>
          <p:nvPr>
            <p:ph type="title"/>
          </p:nvPr>
        </p:nvSpPr>
        <p:spPr>
          <a:xfrm>
            <a:off x="249306" y="380022"/>
            <a:ext cx="2283501"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Action!!!</a:t>
            </a:r>
            <a:endParaRPr dirty="0"/>
          </a:p>
        </p:txBody>
      </p:sp>
      <p:cxnSp>
        <p:nvCxnSpPr>
          <p:cNvPr id="394" name="Google Shape;394;p20"/>
          <p:cNvCxnSpPr/>
          <p:nvPr/>
        </p:nvCxnSpPr>
        <p:spPr>
          <a:xfrm>
            <a:off x="5894368" y="1943100"/>
            <a:ext cx="0" cy="1215360"/>
          </a:xfrm>
          <a:prstGeom prst="straightConnector1">
            <a:avLst/>
          </a:prstGeom>
          <a:noFill/>
          <a:ln w="31750" cap="flat" cmpd="sng">
            <a:solidFill>
              <a:srgbClr val="A5A5A5"/>
            </a:solidFill>
            <a:prstDash val="solid"/>
            <a:miter lim="800000"/>
            <a:headEnd type="none" w="sm" len="sm"/>
            <a:tailEnd type="none" w="sm" len="sm"/>
          </a:ln>
        </p:spPr>
      </p:cxnSp>
      <p:cxnSp>
        <p:nvCxnSpPr>
          <p:cNvPr id="395" name="Google Shape;395;p20"/>
          <p:cNvCxnSpPr>
            <a:stCxn id="396" idx="1"/>
          </p:cNvCxnSpPr>
          <p:nvPr/>
        </p:nvCxnSpPr>
        <p:spPr>
          <a:xfrm flipH="1">
            <a:off x="7505744" y="3579480"/>
            <a:ext cx="1213200" cy="39600"/>
          </a:xfrm>
          <a:prstGeom prst="straightConnector1">
            <a:avLst/>
          </a:prstGeom>
          <a:noFill/>
          <a:ln w="31750" cap="flat" cmpd="sng">
            <a:solidFill>
              <a:srgbClr val="B1B4B1"/>
            </a:solidFill>
            <a:prstDash val="solid"/>
            <a:miter lim="800000"/>
            <a:headEnd type="none" w="sm" len="sm"/>
            <a:tailEnd type="none" w="sm" len="sm"/>
          </a:ln>
        </p:spPr>
      </p:cxnSp>
      <p:cxnSp>
        <p:nvCxnSpPr>
          <p:cNvPr id="397" name="Google Shape;397;p20"/>
          <p:cNvCxnSpPr/>
          <p:nvPr/>
        </p:nvCxnSpPr>
        <p:spPr>
          <a:xfrm rot="10800000" flipH="1">
            <a:off x="3244362" y="4064672"/>
            <a:ext cx="1239715" cy="720231"/>
          </a:xfrm>
          <a:prstGeom prst="straightConnector1">
            <a:avLst/>
          </a:prstGeom>
          <a:noFill/>
          <a:ln w="31750" cap="flat" cmpd="sng">
            <a:solidFill>
              <a:srgbClr val="B1B4B1"/>
            </a:solidFill>
            <a:prstDash val="solid"/>
            <a:miter lim="800000"/>
            <a:headEnd type="none" w="sm" len="sm"/>
            <a:tailEnd type="none" w="sm" len="sm"/>
          </a:ln>
        </p:spPr>
      </p:cxnSp>
      <p:cxnSp>
        <p:nvCxnSpPr>
          <p:cNvPr id="398" name="Google Shape;398;p20"/>
          <p:cNvCxnSpPr/>
          <p:nvPr/>
        </p:nvCxnSpPr>
        <p:spPr>
          <a:xfrm rot="10800000" flipH="1">
            <a:off x="4985238" y="4275690"/>
            <a:ext cx="272562" cy="801893"/>
          </a:xfrm>
          <a:prstGeom prst="straightConnector1">
            <a:avLst/>
          </a:prstGeom>
          <a:noFill/>
          <a:ln w="31750" cap="flat" cmpd="sng">
            <a:solidFill>
              <a:srgbClr val="B1B4B1"/>
            </a:solidFill>
            <a:prstDash val="solid"/>
            <a:miter lim="800000"/>
            <a:headEnd type="none" w="sm" len="sm"/>
            <a:tailEnd type="none" w="sm" len="sm"/>
          </a:ln>
        </p:spPr>
      </p:cxnSp>
      <p:cxnSp>
        <p:nvCxnSpPr>
          <p:cNvPr id="399" name="Google Shape;399;p20"/>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400" name="Google Shape;400;p20"/>
          <p:cNvCxnSpPr/>
          <p:nvPr/>
        </p:nvCxnSpPr>
        <p:spPr>
          <a:xfrm rot="10800000">
            <a:off x="7277240" y="3953276"/>
            <a:ext cx="898294" cy="581538"/>
          </a:xfrm>
          <a:prstGeom prst="straightConnector1">
            <a:avLst/>
          </a:prstGeom>
          <a:noFill/>
          <a:ln w="31750" cap="flat" cmpd="sng">
            <a:solidFill>
              <a:srgbClr val="B1B4B1"/>
            </a:solidFill>
            <a:prstDash val="solid"/>
            <a:miter lim="800000"/>
            <a:headEnd type="none" w="sm" len="sm"/>
            <a:tailEnd type="none" w="sm" len="sm"/>
          </a:ln>
        </p:spPr>
      </p:cxnSp>
      <p:cxnSp>
        <p:nvCxnSpPr>
          <p:cNvPr id="401" name="Google Shape;401;p20"/>
          <p:cNvCxnSpPr/>
          <p:nvPr/>
        </p:nvCxnSpPr>
        <p:spPr>
          <a:xfrm flipH="1">
            <a:off x="7303617" y="2502141"/>
            <a:ext cx="943568" cy="659827"/>
          </a:xfrm>
          <a:prstGeom prst="straightConnector1">
            <a:avLst/>
          </a:prstGeom>
          <a:noFill/>
          <a:ln w="31750" cap="flat" cmpd="sng">
            <a:solidFill>
              <a:srgbClr val="B1B4B1"/>
            </a:solidFill>
            <a:prstDash val="solid"/>
            <a:miter lim="800000"/>
            <a:headEnd type="none" w="sm" len="sm"/>
            <a:tailEnd type="none" w="sm" len="sm"/>
          </a:ln>
        </p:spPr>
      </p:cxnSp>
      <p:sp>
        <p:nvSpPr>
          <p:cNvPr id="402" name="Google Shape;402;p20"/>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403" name="Google Shape;403;p20"/>
          <p:cNvSpPr/>
          <p:nvPr/>
        </p:nvSpPr>
        <p:spPr>
          <a:xfrm>
            <a:off x="8044849" y="1714724"/>
            <a:ext cx="1609222" cy="1018774"/>
          </a:xfrm>
          <a:prstGeom prst="rect">
            <a:avLst/>
          </a:prstGeom>
          <a:solidFill>
            <a:srgbClr val="B1B4B1"/>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396" name="Google Shape;396;p20"/>
          <p:cNvSpPr/>
          <p:nvPr/>
        </p:nvSpPr>
        <p:spPr>
          <a:xfrm>
            <a:off x="8718944" y="3070093"/>
            <a:ext cx="1609222" cy="1018774"/>
          </a:xfrm>
          <a:prstGeom prst="rect">
            <a:avLst/>
          </a:prstGeom>
          <a:solidFill>
            <a:srgbClr val="B1B4B1"/>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404" name="Google Shape;404;p20"/>
          <p:cNvSpPr/>
          <p:nvPr/>
        </p:nvSpPr>
        <p:spPr>
          <a:xfrm>
            <a:off x="8044849" y="4425462"/>
            <a:ext cx="1469325" cy="1017042"/>
          </a:xfrm>
          <a:prstGeom prst="rect">
            <a:avLst/>
          </a:prstGeom>
          <a:solidFill>
            <a:srgbClr val="B1B4B1"/>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405" name="Google Shape;405;p20"/>
          <p:cNvSpPr/>
          <p:nvPr/>
        </p:nvSpPr>
        <p:spPr>
          <a:xfrm>
            <a:off x="6297832" y="4903755"/>
            <a:ext cx="1373010" cy="1051809"/>
          </a:xfrm>
          <a:prstGeom prst="rect">
            <a:avLst/>
          </a:prstGeom>
          <a:solidFill>
            <a:srgbClr val="A5A5A5"/>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Variance Report</a:t>
            </a:r>
            <a:endParaRPr sz="1600" b="1" i="0" u="none" strike="noStrike" cap="none">
              <a:solidFill>
                <a:schemeClr val="lt1"/>
              </a:solidFill>
              <a:latin typeface="Arial"/>
              <a:ea typeface="Arial"/>
              <a:cs typeface="Arial"/>
              <a:sym typeface="Arial"/>
            </a:endParaRPr>
          </a:p>
        </p:txBody>
      </p:sp>
      <p:sp>
        <p:nvSpPr>
          <p:cNvPr id="406" name="Google Shape;406;p20"/>
          <p:cNvSpPr/>
          <p:nvPr/>
        </p:nvSpPr>
        <p:spPr>
          <a:xfrm>
            <a:off x="4298370" y="4878065"/>
            <a:ext cx="1398077" cy="1077499"/>
          </a:xfrm>
          <a:prstGeom prst="rect">
            <a:avLst/>
          </a:prstGeom>
          <a:solidFill>
            <a:srgbClr val="B1B4B1"/>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
        <p:nvSpPr>
          <p:cNvPr id="407" name="Google Shape;407;p20"/>
          <p:cNvSpPr/>
          <p:nvPr/>
        </p:nvSpPr>
        <p:spPr>
          <a:xfrm>
            <a:off x="2090906" y="4425462"/>
            <a:ext cx="1470824" cy="1017042"/>
          </a:xfrm>
          <a:prstGeom prst="rect">
            <a:avLst/>
          </a:prstGeom>
          <a:solidFill>
            <a:srgbClr val="B1B4B1"/>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408" name="Google Shape;408;p20"/>
          <p:cNvSpPr/>
          <p:nvPr/>
        </p:nvSpPr>
        <p:spPr>
          <a:xfrm>
            <a:off x="4776809" y="1403115"/>
            <a:ext cx="2235118" cy="785482"/>
          </a:xfrm>
          <a:prstGeom prst="rect">
            <a:avLst/>
          </a:prstGeom>
          <a:solidFill>
            <a:srgbClr val="A5A5A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cxnSp>
        <p:nvCxnSpPr>
          <p:cNvPr id="409" name="Google Shape;409;p20"/>
          <p:cNvCxnSpPr/>
          <p:nvPr/>
        </p:nvCxnSpPr>
        <p:spPr>
          <a:xfrm>
            <a:off x="2668877" y="3599324"/>
            <a:ext cx="1753654" cy="60235"/>
          </a:xfrm>
          <a:prstGeom prst="straightConnector1">
            <a:avLst/>
          </a:prstGeom>
          <a:noFill/>
          <a:ln w="31750" cap="flat" cmpd="sng">
            <a:solidFill>
              <a:srgbClr val="FF0000"/>
            </a:solidFill>
            <a:prstDash val="solid"/>
            <a:miter lim="800000"/>
            <a:headEnd type="none" w="sm" len="sm"/>
            <a:tailEnd type="none" w="sm" len="sm"/>
          </a:ln>
        </p:spPr>
      </p:cxnSp>
      <p:sp>
        <p:nvSpPr>
          <p:cNvPr id="410" name="Google Shape;410;p20"/>
          <p:cNvSpPr/>
          <p:nvPr/>
        </p:nvSpPr>
        <p:spPr>
          <a:xfrm>
            <a:off x="810228" y="1180618"/>
            <a:ext cx="10255169" cy="4907666"/>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1" name="Google Shape;411;p20"/>
          <p:cNvSpPr/>
          <p:nvPr/>
        </p:nvSpPr>
        <p:spPr>
          <a:xfrm>
            <a:off x="1192769" y="3158460"/>
            <a:ext cx="1600074" cy="84204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1"/>
          <p:cNvSpPr txBox="1">
            <a:spLocks noGrp="1"/>
          </p:cNvSpPr>
          <p:nvPr>
            <p:ph type="title"/>
          </p:nvPr>
        </p:nvSpPr>
        <p:spPr>
          <a:xfrm>
            <a:off x="249306" y="380022"/>
            <a:ext cx="1717059"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a:t>Filters</a:t>
            </a:r>
            <a:endParaRPr/>
          </a:p>
        </p:txBody>
      </p:sp>
      <p:pic>
        <p:nvPicPr>
          <p:cNvPr id="417" name="Google Shape;417;p21" descr="Logo&#10;&#10;Description automatically generated with low confidence"/>
          <p:cNvPicPr preferRelativeResize="0">
            <a:picLocks noGrp="1"/>
          </p:cNvPicPr>
          <p:nvPr>
            <p:ph type="body" idx="4294967295"/>
          </p:nvPr>
        </p:nvPicPr>
        <p:blipFill rotWithShape="1">
          <a:blip r:embed="rId3">
            <a:alphaModFix/>
          </a:blip>
          <a:srcRect/>
          <a:stretch/>
        </p:blipFill>
        <p:spPr>
          <a:xfrm>
            <a:off x="5889693" y="455613"/>
            <a:ext cx="2247900" cy="850900"/>
          </a:xfrm>
          <a:prstGeom prst="rect">
            <a:avLst/>
          </a:prstGeom>
          <a:noFill/>
          <a:ln>
            <a:noFill/>
          </a:ln>
        </p:spPr>
      </p:pic>
      <p:sp>
        <p:nvSpPr>
          <p:cNvPr id="418" name="Google Shape;418;p21"/>
          <p:cNvSpPr txBox="1">
            <a:spLocks noGrp="1"/>
          </p:cNvSpPr>
          <p:nvPr>
            <p:ph type="body" idx="4294967295"/>
          </p:nvPr>
        </p:nvSpPr>
        <p:spPr>
          <a:xfrm>
            <a:off x="249306" y="1681163"/>
            <a:ext cx="4148138"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a:t>Each Plan and Report in ROv2 can be filtered. The OTB Recap Report will be used as an example of available filters. </a:t>
            </a:r>
            <a:endParaRPr/>
          </a:p>
          <a:p>
            <a:pPr marL="0" lvl="0" indent="0" algn="l" rtl="0">
              <a:lnSpc>
                <a:spcPct val="90000"/>
              </a:lnSpc>
              <a:spcBef>
                <a:spcPts val="1000"/>
              </a:spcBef>
              <a:spcAft>
                <a:spcPts val="0"/>
              </a:spcAft>
              <a:buSzPts val="2000"/>
              <a:buNone/>
            </a:pPr>
            <a:r>
              <a:rPr lang="en-US" sz="2000"/>
              <a:t>It is recommended to never use any of the Plans and Reports until first checking the filter setting. For example, we would not want to give a retailer an OTB report with OTB at retail while the client uses OTB at cost.</a:t>
            </a:r>
            <a:endParaRPr/>
          </a:p>
        </p:txBody>
      </p:sp>
      <p:sp>
        <p:nvSpPr>
          <p:cNvPr id="419" name="Google Shape;419;p21"/>
          <p:cNvSpPr txBox="1">
            <a:spLocks noGrp="1"/>
          </p:cNvSpPr>
          <p:nvPr>
            <p:ph type="body" idx="4294967295"/>
          </p:nvPr>
        </p:nvSpPr>
        <p:spPr>
          <a:xfrm>
            <a:off x="5761106" y="1511300"/>
            <a:ext cx="2376487" cy="19843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b="1">
                <a:solidFill>
                  <a:schemeClr val="accent1"/>
                </a:solidFill>
              </a:rPr>
              <a:t>Mouse click the icon on the upper left of the OTB Recap to open the filter window</a:t>
            </a:r>
            <a:endParaRPr/>
          </a:p>
        </p:txBody>
      </p:sp>
      <p:pic>
        <p:nvPicPr>
          <p:cNvPr id="420" name="Google Shape;420;p21" descr="Graphical user interface, application, email&#10;&#10;Description automatically generated"/>
          <p:cNvPicPr preferRelativeResize="0">
            <a:picLocks noGrp="1"/>
          </p:cNvPicPr>
          <p:nvPr>
            <p:ph type="body" idx="4294967295"/>
          </p:nvPr>
        </p:nvPicPr>
        <p:blipFill rotWithShape="1">
          <a:blip r:embed="rId4">
            <a:alphaModFix/>
          </a:blip>
          <a:srcRect/>
          <a:stretch/>
        </p:blipFill>
        <p:spPr>
          <a:xfrm>
            <a:off x="8615295" y="455613"/>
            <a:ext cx="2727325" cy="5384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2"/>
          <p:cNvSpPr txBox="1">
            <a:spLocks noGrp="1"/>
          </p:cNvSpPr>
          <p:nvPr>
            <p:ph type="title"/>
          </p:nvPr>
        </p:nvSpPr>
        <p:spPr>
          <a:xfrm>
            <a:off x="249307" y="380022"/>
            <a:ext cx="169125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Filters</a:t>
            </a:r>
            <a:endParaRPr dirty="0"/>
          </a:p>
        </p:txBody>
      </p:sp>
      <p:pic>
        <p:nvPicPr>
          <p:cNvPr id="426" name="Google Shape;426;p22" descr="Graphical user interface, application, email&#10;&#10;Description automatically generated"/>
          <p:cNvPicPr preferRelativeResize="0">
            <a:picLocks noGrp="1"/>
          </p:cNvPicPr>
          <p:nvPr>
            <p:ph type="body" idx="4294967295"/>
          </p:nvPr>
        </p:nvPicPr>
        <p:blipFill rotWithShape="1">
          <a:blip r:embed="rId3">
            <a:alphaModFix/>
          </a:blip>
          <a:srcRect/>
          <a:stretch/>
        </p:blipFill>
        <p:spPr>
          <a:xfrm>
            <a:off x="4732337" y="686883"/>
            <a:ext cx="2727325" cy="5386387"/>
          </a:xfrm>
          <a:prstGeom prst="rect">
            <a:avLst/>
          </a:prstGeom>
          <a:noFill/>
          <a:ln>
            <a:noFill/>
          </a:ln>
        </p:spPr>
      </p:pic>
      <p:sp>
        <p:nvSpPr>
          <p:cNvPr id="427" name="Google Shape;427;p22"/>
          <p:cNvSpPr/>
          <p:nvPr/>
        </p:nvSpPr>
        <p:spPr>
          <a:xfrm>
            <a:off x="7924879" y="883284"/>
            <a:ext cx="2236613" cy="66360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Sort by location, class, etc.</a:t>
            </a:r>
            <a:endParaRPr sz="1400" b="0" i="0" u="none" strike="noStrike" cap="none">
              <a:solidFill>
                <a:srgbClr val="000000"/>
              </a:solidFill>
              <a:latin typeface="Arial"/>
              <a:ea typeface="Arial"/>
              <a:cs typeface="Arial"/>
              <a:sym typeface="Arial"/>
            </a:endParaRPr>
          </a:p>
        </p:txBody>
      </p:sp>
      <p:sp>
        <p:nvSpPr>
          <p:cNvPr id="428" name="Google Shape;428;p22"/>
          <p:cNvSpPr/>
          <p:nvPr/>
        </p:nvSpPr>
        <p:spPr>
          <a:xfrm>
            <a:off x="1768140" y="869220"/>
            <a:ext cx="2622398" cy="65882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Cost or retail</a:t>
            </a:r>
            <a:endParaRPr sz="1400" b="0" i="0" u="none" strike="noStrike" cap="none">
              <a:solidFill>
                <a:srgbClr val="000000"/>
              </a:solidFill>
              <a:latin typeface="Arial"/>
              <a:ea typeface="Arial"/>
              <a:cs typeface="Arial"/>
              <a:sym typeface="Arial"/>
            </a:endParaRPr>
          </a:p>
        </p:txBody>
      </p:sp>
      <p:sp>
        <p:nvSpPr>
          <p:cNvPr id="429" name="Google Shape;429;p22"/>
          <p:cNvSpPr/>
          <p:nvPr/>
        </p:nvSpPr>
        <p:spPr>
          <a:xfrm>
            <a:off x="1663928" y="1731803"/>
            <a:ext cx="2726610" cy="65882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Select the basic or complete version</a:t>
            </a:r>
            <a:endParaRPr sz="1400" b="0" i="0" u="none" strike="noStrike" cap="none">
              <a:solidFill>
                <a:srgbClr val="000000"/>
              </a:solidFill>
              <a:latin typeface="Arial"/>
              <a:ea typeface="Arial"/>
              <a:cs typeface="Arial"/>
              <a:sym typeface="Arial"/>
            </a:endParaRPr>
          </a:p>
        </p:txBody>
      </p:sp>
      <p:sp>
        <p:nvSpPr>
          <p:cNvPr id="430" name="Google Shape;430;p22"/>
          <p:cNvSpPr/>
          <p:nvPr/>
        </p:nvSpPr>
        <p:spPr>
          <a:xfrm>
            <a:off x="1419391" y="2594386"/>
            <a:ext cx="2971147" cy="65882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Select the ending month</a:t>
            </a:r>
            <a:endParaRPr sz="1400" b="0" i="0" u="none" strike="noStrike" cap="none">
              <a:solidFill>
                <a:srgbClr val="000000"/>
              </a:solidFill>
              <a:latin typeface="Arial"/>
              <a:ea typeface="Arial"/>
              <a:cs typeface="Arial"/>
              <a:sym typeface="Arial"/>
            </a:endParaRPr>
          </a:p>
        </p:txBody>
      </p:sp>
      <p:sp>
        <p:nvSpPr>
          <p:cNvPr id="431" name="Google Shape;431;p22"/>
          <p:cNvSpPr/>
          <p:nvPr/>
        </p:nvSpPr>
        <p:spPr>
          <a:xfrm>
            <a:off x="1119133" y="3456969"/>
            <a:ext cx="3271405" cy="65882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Change the MTD days open</a:t>
            </a:r>
            <a:endParaRPr sz="1400" b="0" i="0" u="none" strike="noStrike" cap="none">
              <a:solidFill>
                <a:srgbClr val="000000"/>
              </a:solidFill>
              <a:latin typeface="Arial"/>
              <a:ea typeface="Arial"/>
              <a:cs typeface="Arial"/>
              <a:sym typeface="Arial"/>
            </a:endParaRPr>
          </a:p>
        </p:txBody>
      </p:sp>
      <p:sp>
        <p:nvSpPr>
          <p:cNvPr id="432" name="Google Shape;432;p22"/>
          <p:cNvSpPr/>
          <p:nvPr/>
        </p:nvSpPr>
        <p:spPr>
          <a:xfrm>
            <a:off x="2030507" y="4319552"/>
            <a:ext cx="2360031" cy="65882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Sort for all, some or one location</a:t>
            </a:r>
            <a:endParaRPr sz="1400" b="0" i="0" u="none" strike="noStrike" cap="none">
              <a:solidFill>
                <a:srgbClr val="000000"/>
              </a:solidFill>
              <a:latin typeface="Arial"/>
              <a:ea typeface="Arial"/>
              <a:cs typeface="Arial"/>
              <a:sym typeface="Arial"/>
            </a:endParaRPr>
          </a:p>
        </p:txBody>
      </p:sp>
      <p:sp>
        <p:nvSpPr>
          <p:cNvPr id="433" name="Google Shape;433;p22"/>
          <p:cNvSpPr/>
          <p:nvPr/>
        </p:nvSpPr>
        <p:spPr>
          <a:xfrm>
            <a:off x="7924879" y="1742098"/>
            <a:ext cx="3744370" cy="66360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Select MTD or EOM.</a:t>
            </a:r>
            <a:endParaRPr sz="1400" b="0" i="0" u="none" strike="noStrike" cap="none">
              <a:solidFill>
                <a:srgbClr val="000000"/>
              </a:solidFill>
              <a:latin typeface="Arial"/>
              <a:ea typeface="Arial"/>
              <a:cs typeface="Arial"/>
              <a:sym typeface="Arial"/>
            </a:endParaRPr>
          </a:p>
        </p:txBody>
      </p:sp>
      <p:sp>
        <p:nvSpPr>
          <p:cNvPr id="434" name="Google Shape;434;p22"/>
          <p:cNvSpPr/>
          <p:nvPr/>
        </p:nvSpPr>
        <p:spPr>
          <a:xfrm>
            <a:off x="7924879" y="2600912"/>
            <a:ext cx="2093180" cy="66360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Select the starting month</a:t>
            </a:r>
            <a:endParaRPr sz="1400" b="0" i="0" u="none" strike="noStrike" cap="none">
              <a:solidFill>
                <a:srgbClr val="000000"/>
              </a:solidFill>
              <a:latin typeface="Arial"/>
              <a:ea typeface="Arial"/>
              <a:cs typeface="Arial"/>
              <a:sym typeface="Arial"/>
            </a:endParaRPr>
          </a:p>
        </p:txBody>
      </p:sp>
      <p:sp>
        <p:nvSpPr>
          <p:cNvPr id="435" name="Google Shape;435;p22"/>
          <p:cNvSpPr/>
          <p:nvPr/>
        </p:nvSpPr>
        <p:spPr>
          <a:xfrm>
            <a:off x="7924879" y="3459726"/>
            <a:ext cx="3744370" cy="66360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Select trend or updated</a:t>
            </a:r>
            <a:endParaRPr sz="1400" b="0" i="0" u="none" strike="noStrike" cap="none">
              <a:solidFill>
                <a:srgbClr val="000000"/>
              </a:solidFill>
              <a:latin typeface="Arial"/>
              <a:ea typeface="Arial"/>
              <a:cs typeface="Arial"/>
              <a:sym typeface="Arial"/>
            </a:endParaRPr>
          </a:p>
        </p:txBody>
      </p:sp>
      <p:sp>
        <p:nvSpPr>
          <p:cNvPr id="436" name="Google Shape;436;p22"/>
          <p:cNvSpPr/>
          <p:nvPr/>
        </p:nvSpPr>
        <p:spPr>
          <a:xfrm>
            <a:off x="7924879" y="4318540"/>
            <a:ext cx="2726609" cy="66360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Change the total selling days in month</a:t>
            </a:r>
            <a:endParaRPr sz="1400" b="0" i="0" u="none" strike="noStrike" cap="none">
              <a:solidFill>
                <a:srgbClr val="000000"/>
              </a:solidFill>
              <a:latin typeface="Arial"/>
              <a:ea typeface="Arial"/>
              <a:cs typeface="Arial"/>
              <a:sym typeface="Arial"/>
            </a:endParaRPr>
          </a:p>
        </p:txBody>
      </p:sp>
      <p:sp>
        <p:nvSpPr>
          <p:cNvPr id="437" name="Google Shape;437;p22"/>
          <p:cNvSpPr/>
          <p:nvPr/>
        </p:nvSpPr>
        <p:spPr>
          <a:xfrm>
            <a:off x="7924879" y="5177354"/>
            <a:ext cx="2236613" cy="66360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Sort for all, some or one category</a:t>
            </a:r>
            <a:endParaRPr sz="1400" b="0" i="0" u="none" strike="noStrike" cap="none">
              <a:solidFill>
                <a:srgbClr val="000000"/>
              </a:solidFill>
              <a:latin typeface="Arial"/>
              <a:ea typeface="Arial"/>
              <a:cs typeface="Arial"/>
              <a:sym typeface="Arial"/>
            </a:endParaRPr>
          </a:p>
        </p:txBody>
      </p:sp>
      <p:sp>
        <p:nvSpPr>
          <p:cNvPr id="438" name="Google Shape;438;p22"/>
          <p:cNvSpPr/>
          <p:nvPr/>
        </p:nvSpPr>
        <p:spPr>
          <a:xfrm>
            <a:off x="2259108" y="5182137"/>
            <a:ext cx="2131430" cy="65882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Sort for all, some or one class</a:t>
            </a:r>
            <a:endParaRPr sz="1400" b="0" i="0" u="none" strike="noStrike" cap="none">
              <a:solidFill>
                <a:srgbClr val="000000"/>
              </a:solidFill>
              <a:latin typeface="Arial"/>
              <a:ea typeface="Arial"/>
              <a:cs typeface="Arial"/>
              <a:sym typeface="Arial"/>
            </a:endParaRPr>
          </a:p>
        </p:txBody>
      </p:sp>
      <p:cxnSp>
        <p:nvCxnSpPr>
          <p:cNvPr id="439" name="Google Shape;439;p22"/>
          <p:cNvCxnSpPr>
            <a:stCxn id="428" idx="3"/>
            <a:endCxn id="440" idx="1"/>
          </p:cNvCxnSpPr>
          <p:nvPr/>
        </p:nvCxnSpPr>
        <p:spPr>
          <a:xfrm>
            <a:off x="4390538" y="1198632"/>
            <a:ext cx="1243800" cy="648000"/>
          </a:xfrm>
          <a:prstGeom prst="straightConnector1">
            <a:avLst/>
          </a:prstGeom>
          <a:noFill/>
          <a:ln w="22225" cap="flat" cmpd="sng">
            <a:solidFill>
              <a:srgbClr val="FF0000"/>
            </a:solidFill>
            <a:prstDash val="solid"/>
            <a:miter lim="800000"/>
            <a:headEnd type="none" w="sm" len="sm"/>
            <a:tailEnd type="none" w="sm" len="sm"/>
          </a:ln>
        </p:spPr>
      </p:cxnSp>
      <p:cxnSp>
        <p:nvCxnSpPr>
          <p:cNvPr id="441" name="Google Shape;441;p22"/>
          <p:cNvCxnSpPr/>
          <p:nvPr/>
        </p:nvCxnSpPr>
        <p:spPr>
          <a:xfrm>
            <a:off x="4390538" y="2106706"/>
            <a:ext cx="1257227" cy="488576"/>
          </a:xfrm>
          <a:prstGeom prst="straightConnector1">
            <a:avLst/>
          </a:prstGeom>
          <a:noFill/>
          <a:ln w="22225" cap="flat" cmpd="sng">
            <a:solidFill>
              <a:srgbClr val="FF0000"/>
            </a:solidFill>
            <a:prstDash val="solid"/>
            <a:miter lim="800000"/>
            <a:headEnd type="none" w="sm" len="sm"/>
            <a:tailEnd type="none" w="sm" len="sm"/>
          </a:ln>
        </p:spPr>
      </p:cxnSp>
      <p:cxnSp>
        <p:nvCxnSpPr>
          <p:cNvPr id="442" name="Google Shape;442;p22"/>
          <p:cNvCxnSpPr/>
          <p:nvPr/>
        </p:nvCxnSpPr>
        <p:spPr>
          <a:xfrm>
            <a:off x="4390538" y="2971800"/>
            <a:ext cx="1257227" cy="403412"/>
          </a:xfrm>
          <a:prstGeom prst="straightConnector1">
            <a:avLst/>
          </a:prstGeom>
          <a:noFill/>
          <a:ln w="22225" cap="flat" cmpd="sng">
            <a:solidFill>
              <a:srgbClr val="FF0000"/>
            </a:solidFill>
            <a:prstDash val="solid"/>
            <a:miter lim="800000"/>
            <a:headEnd type="none" w="sm" len="sm"/>
            <a:tailEnd type="none" w="sm" len="sm"/>
          </a:ln>
        </p:spPr>
      </p:cxnSp>
      <p:cxnSp>
        <p:nvCxnSpPr>
          <p:cNvPr id="443" name="Google Shape;443;p22"/>
          <p:cNvCxnSpPr>
            <a:endCxn id="444" idx="1"/>
          </p:cNvCxnSpPr>
          <p:nvPr/>
        </p:nvCxnSpPr>
        <p:spPr>
          <a:xfrm>
            <a:off x="4390518" y="3809877"/>
            <a:ext cx="1243800" cy="260100"/>
          </a:xfrm>
          <a:prstGeom prst="straightConnector1">
            <a:avLst/>
          </a:prstGeom>
          <a:noFill/>
          <a:ln w="22225" cap="flat" cmpd="sng">
            <a:solidFill>
              <a:srgbClr val="FF0000"/>
            </a:solidFill>
            <a:prstDash val="solid"/>
            <a:miter lim="800000"/>
            <a:headEnd type="none" w="sm" len="sm"/>
            <a:tailEnd type="none" w="sm" len="sm"/>
          </a:ln>
        </p:spPr>
      </p:cxnSp>
      <p:cxnSp>
        <p:nvCxnSpPr>
          <p:cNvPr id="445" name="Google Shape;445;p22"/>
          <p:cNvCxnSpPr>
            <a:endCxn id="446" idx="1"/>
          </p:cNvCxnSpPr>
          <p:nvPr/>
        </p:nvCxnSpPr>
        <p:spPr>
          <a:xfrm>
            <a:off x="4390518" y="4724436"/>
            <a:ext cx="1243800" cy="372000"/>
          </a:xfrm>
          <a:prstGeom prst="straightConnector1">
            <a:avLst/>
          </a:prstGeom>
          <a:noFill/>
          <a:ln w="22225" cap="flat" cmpd="sng">
            <a:solidFill>
              <a:srgbClr val="FF0000"/>
            </a:solidFill>
            <a:prstDash val="solid"/>
            <a:miter lim="800000"/>
            <a:headEnd type="none" w="sm" len="sm"/>
            <a:tailEnd type="none" w="sm" len="sm"/>
          </a:ln>
        </p:spPr>
      </p:cxnSp>
      <p:cxnSp>
        <p:nvCxnSpPr>
          <p:cNvPr id="447" name="Google Shape;447;p22"/>
          <p:cNvCxnSpPr>
            <a:endCxn id="448" idx="1"/>
          </p:cNvCxnSpPr>
          <p:nvPr/>
        </p:nvCxnSpPr>
        <p:spPr>
          <a:xfrm>
            <a:off x="4390518" y="5562724"/>
            <a:ext cx="1243800" cy="273300"/>
          </a:xfrm>
          <a:prstGeom prst="straightConnector1">
            <a:avLst/>
          </a:prstGeom>
          <a:noFill/>
          <a:ln w="22225" cap="flat" cmpd="sng">
            <a:solidFill>
              <a:srgbClr val="FF0000"/>
            </a:solidFill>
            <a:prstDash val="solid"/>
            <a:miter lim="800000"/>
            <a:headEnd type="none" w="sm" len="sm"/>
            <a:tailEnd type="none" w="sm" len="sm"/>
          </a:ln>
        </p:spPr>
      </p:cxnSp>
      <p:cxnSp>
        <p:nvCxnSpPr>
          <p:cNvPr id="449" name="Google Shape;449;p22"/>
          <p:cNvCxnSpPr>
            <a:endCxn id="427" idx="1"/>
          </p:cNvCxnSpPr>
          <p:nvPr/>
        </p:nvCxnSpPr>
        <p:spPr>
          <a:xfrm rot="10800000" flipH="1">
            <a:off x="7395979" y="1215088"/>
            <a:ext cx="528900" cy="264000"/>
          </a:xfrm>
          <a:prstGeom prst="straightConnector1">
            <a:avLst/>
          </a:prstGeom>
          <a:noFill/>
          <a:ln w="22225" cap="flat" cmpd="sng">
            <a:solidFill>
              <a:srgbClr val="FF0000"/>
            </a:solidFill>
            <a:prstDash val="solid"/>
            <a:miter lim="800000"/>
            <a:headEnd type="none" w="sm" len="sm"/>
            <a:tailEnd type="none" w="sm" len="sm"/>
          </a:ln>
        </p:spPr>
      </p:cxnSp>
      <p:cxnSp>
        <p:nvCxnSpPr>
          <p:cNvPr id="450" name="Google Shape;450;p22"/>
          <p:cNvCxnSpPr/>
          <p:nvPr/>
        </p:nvCxnSpPr>
        <p:spPr>
          <a:xfrm rot="10800000" flipH="1">
            <a:off x="7382435" y="2073856"/>
            <a:ext cx="542444" cy="171803"/>
          </a:xfrm>
          <a:prstGeom prst="straightConnector1">
            <a:avLst/>
          </a:prstGeom>
          <a:noFill/>
          <a:ln w="22225" cap="flat" cmpd="sng">
            <a:solidFill>
              <a:srgbClr val="FF0000"/>
            </a:solidFill>
            <a:prstDash val="solid"/>
            <a:miter lim="800000"/>
            <a:headEnd type="none" w="sm" len="sm"/>
            <a:tailEnd type="none" w="sm" len="sm"/>
          </a:ln>
        </p:spPr>
      </p:cxnSp>
      <p:cxnSp>
        <p:nvCxnSpPr>
          <p:cNvPr id="451" name="Google Shape;451;p22"/>
          <p:cNvCxnSpPr/>
          <p:nvPr/>
        </p:nvCxnSpPr>
        <p:spPr>
          <a:xfrm>
            <a:off x="7382435" y="2988256"/>
            <a:ext cx="542444" cy="0"/>
          </a:xfrm>
          <a:prstGeom prst="straightConnector1">
            <a:avLst/>
          </a:prstGeom>
          <a:noFill/>
          <a:ln w="22225" cap="flat" cmpd="sng">
            <a:solidFill>
              <a:srgbClr val="FF0000"/>
            </a:solidFill>
            <a:prstDash val="solid"/>
            <a:miter lim="800000"/>
            <a:headEnd type="none" w="sm" len="sm"/>
            <a:tailEnd type="none" w="sm" len="sm"/>
          </a:ln>
        </p:spPr>
      </p:cxnSp>
      <p:cxnSp>
        <p:nvCxnSpPr>
          <p:cNvPr id="452" name="Google Shape;452;p22"/>
          <p:cNvCxnSpPr/>
          <p:nvPr/>
        </p:nvCxnSpPr>
        <p:spPr>
          <a:xfrm>
            <a:off x="7382435" y="3711388"/>
            <a:ext cx="542444" cy="115068"/>
          </a:xfrm>
          <a:prstGeom prst="straightConnector1">
            <a:avLst/>
          </a:prstGeom>
          <a:noFill/>
          <a:ln w="22225" cap="flat" cmpd="sng">
            <a:solidFill>
              <a:srgbClr val="FF0000"/>
            </a:solidFill>
            <a:prstDash val="solid"/>
            <a:miter lim="800000"/>
            <a:headEnd type="none" w="sm" len="sm"/>
            <a:tailEnd type="none" w="sm" len="sm"/>
          </a:ln>
        </p:spPr>
      </p:cxnSp>
      <p:cxnSp>
        <p:nvCxnSpPr>
          <p:cNvPr id="453" name="Google Shape;453;p22"/>
          <p:cNvCxnSpPr/>
          <p:nvPr/>
        </p:nvCxnSpPr>
        <p:spPr>
          <a:xfrm>
            <a:off x="7395882" y="4437529"/>
            <a:ext cx="528997" cy="227127"/>
          </a:xfrm>
          <a:prstGeom prst="straightConnector1">
            <a:avLst/>
          </a:prstGeom>
          <a:noFill/>
          <a:ln w="22225" cap="flat" cmpd="sng">
            <a:solidFill>
              <a:srgbClr val="FF0000"/>
            </a:solidFill>
            <a:prstDash val="solid"/>
            <a:miter lim="800000"/>
            <a:headEnd type="none" w="sm" len="sm"/>
            <a:tailEnd type="none" w="sm" len="sm"/>
          </a:ln>
        </p:spPr>
      </p:cxnSp>
      <p:cxnSp>
        <p:nvCxnSpPr>
          <p:cNvPr id="454" name="Google Shape;454;p22"/>
          <p:cNvCxnSpPr>
            <a:stCxn id="455" idx="3"/>
          </p:cNvCxnSpPr>
          <p:nvPr/>
        </p:nvCxnSpPr>
        <p:spPr>
          <a:xfrm>
            <a:off x="7395882" y="5468471"/>
            <a:ext cx="528900" cy="110700"/>
          </a:xfrm>
          <a:prstGeom prst="straightConnector1">
            <a:avLst/>
          </a:prstGeom>
          <a:noFill/>
          <a:ln w="22225" cap="flat" cmpd="sng">
            <a:solidFill>
              <a:srgbClr val="FF0000"/>
            </a:solidFill>
            <a:prstDash val="solid"/>
            <a:miter lim="800000"/>
            <a:headEnd type="none" w="sm" len="sm"/>
            <a:tailEnd type="none" w="sm" len="sm"/>
          </a:ln>
        </p:spPr>
      </p:cxnSp>
      <p:sp>
        <p:nvSpPr>
          <p:cNvPr id="456" name="Google Shape;456;p22"/>
          <p:cNvSpPr/>
          <p:nvPr/>
        </p:nvSpPr>
        <p:spPr>
          <a:xfrm>
            <a:off x="5634318" y="1371600"/>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p22"/>
          <p:cNvSpPr/>
          <p:nvPr/>
        </p:nvSpPr>
        <p:spPr>
          <a:xfrm>
            <a:off x="5634318" y="1739153"/>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7" name="Google Shape;457;p22"/>
          <p:cNvSpPr/>
          <p:nvPr/>
        </p:nvSpPr>
        <p:spPr>
          <a:xfrm>
            <a:off x="5634318" y="2133600"/>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p22"/>
          <p:cNvSpPr/>
          <p:nvPr/>
        </p:nvSpPr>
        <p:spPr>
          <a:xfrm>
            <a:off x="5634318" y="2487706"/>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9" name="Google Shape;459;p22"/>
          <p:cNvSpPr/>
          <p:nvPr/>
        </p:nvSpPr>
        <p:spPr>
          <a:xfrm>
            <a:off x="5634318" y="2859741"/>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0" name="Google Shape;460;p22"/>
          <p:cNvSpPr/>
          <p:nvPr/>
        </p:nvSpPr>
        <p:spPr>
          <a:xfrm>
            <a:off x="5634318" y="3227294"/>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1" name="Google Shape;461;p22"/>
          <p:cNvSpPr/>
          <p:nvPr/>
        </p:nvSpPr>
        <p:spPr>
          <a:xfrm>
            <a:off x="5634318" y="3608294"/>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4" name="Google Shape;444;p22"/>
          <p:cNvSpPr/>
          <p:nvPr/>
        </p:nvSpPr>
        <p:spPr>
          <a:xfrm>
            <a:off x="5634318" y="3962400"/>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p22"/>
          <p:cNvSpPr/>
          <p:nvPr/>
        </p:nvSpPr>
        <p:spPr>
          <a:xfrm>
            <a:off x="5634318" y="4343400"/>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Google Shape;446;p22"/>
          <p:cNvSpPr/>
          <p:nvPr/>
        </p:nvSpPr>
        <p:spPr>
          <a:xfrm>
            <a:off x="5634318" y="4988859"/>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5" name="Google Shape;455;p22"/>
          <p:cNvSpPr/>
          <p:nvPr/>
        </p:nvSpPr>
        <p:spPr>
          <a:xfrm>
            <a:off x="5634318" y="5360894"/>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p22"/>
          <p:cNvSpPr/>
          <p:nvPr/>
        </p:nvSpPr>
        <p:spPr>
          <a:xfrm>
            <a:off x="5634318" y="5728447"/>
            <a:ext cx="1761564" cy="21515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3"/>
          <p:cNvSpPr txBox="1">
            <a:spLocks noGrp="1"/>
          </p:cNvSpPr>
          <p:nvPr>
            <p:ph type="title"/>
          </p:nvPr>
        </p:nvSpPr>
        <p:spPr>
          <a:xfrm>
            <a:off x="249307" y="380022"/>
            <a:ext cx="651725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Open to Buy Recap: Basic</a:t>
            </a:r>
            <a:endParaRPr dirty="0"/>
          </a:p>
        </p:txBody>
      </p:sp>
      <p:sp>
        <p:nvSpPr>
          <p:cNvPr id="468" name="Google Shape;468;p23"/>
          <p:cNvSpPr/>
          <p:nvPr/>
        </p:nvSpPr>
        <p:spPr>
          <a:xfrm>
            <a:off x="2622176" y="4977166"/>
            <a:ext cx="6947648" cy="10252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This example is the Basic Sort of the OTB Recap Report, for one location and filtered by class.    </a:t>
            </a:r>
            <a:endParaRPr sz="1400" b="0" i="0" u="none" strike="noStrike" cap="none">
              <a:solidFill>
                <a:srgbClr val="000000"/>
              </a:solidFill>
              <a:latin typeface="Arial"/>
              <a:ea typeface="Arial"/>
              <a:cs typeface="Arial"/>
              <a:sym typeface="Arial"/>
            </a:endParaRPr>
          </a:p>
        </p:txBody>
      </p:sp>
      <p:pic>
        <p:nvPicPr>
          <p:cNvPr id="469" name="Google Shape;469;p23" descr="A picture containing table&#10;&#10;Description automatically generated"/>
          <p:cNvPicPr preferRelativeResize="0"/>
          <p:nvPr/>
        </p:nvPicPr>
        <p:blipFill rotWithShape="1">
          <a:blip r:embed="rId3">
            <a:alphaModFix/>
          </a:blip>
          <a:srcRect/>
          <a:stretch/>
        </p:blipFill>
        <p:spPr>
          <a:xfrm>
            <a:off x="518333" y="1309334"/>
            <a:ext cx="10847366" cy="3534461"/>
          </a:xfrm>
          <a:prstGeom prst="rect">
            <a:avLst/>
          </a:prstGeom>
          <a:noFill/>
          <a:ln>
            <a:noFill/>
          </a:ln>
        </p:spPr>
      </p:pic>
      <p:sp>
        <p:nvSpPr>
          <p:cNvPr id="470" name="Google Shape;470;p23"/>
          <p:cNvSpPr/>
          <p:nvPr/>
        </p:nvSpPr>
        <p:spPr>
          <a:xfrm>
            <a:off x="5405718" y="2528047"/>
            <a:ext cx="2649071" cy="1438835"/>
          </a:xfrm>
          <a:prstGeom prst="wedgeRectCallout">
            <a:avLst>
              <a:gd name="adj1" fmla="val -74132"/>
              <a:gd name="adj2" fmla="val -5993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report gives the OTB by class, by month for the selected period of time.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4"/>
          <p:cNvSpPr txBox="1">
            <a:spLocks noGrp="1"/>
          </p:cNvSpPr>
          <p:nvPr>
            <p:ph type="title"/>
          </p:nvPr>
        </p:nvSpPr>
        <p:spPr>
          <a:xfrm>
            <a:off x="249306" y="380022"/>
            <a:ext cx="755357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Open to Buy Recap: Complete</a:t>
            </a:r>
            <a:endParaRPr dirty="0"/>
          </a:p>
        </p:txBody>
      </p:sp>
      <p:sp>
        <p:nvSpPr>
          <p:cNvPr id="476" name="Google Shape;476;p24"/>
          <p:cNvSpPr/>
          <p:nvPr/>
        </p:nvSpPr>
        <p:spPr>
          <a:xfrm>
            <a:off x="1196789" y="5318252"/>
            <a:ext cx="9355598" cy="10252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This example uses the same filters as the basic report on the previous slide, except it is filtered for the Complete Report    </a:t>
            </a:r>
            <a:endParaRPr sz="1400" b="0" i="0" u="none" strike="noStrike" cap="none">
              <a:solidFill>
                <a:srgbClr val="000000"/>
              </a:solidFill>
              <a:latin typeface="Arial"/>
              <a:ea typeface="Arial"/>
              <a:cs typeface="Arial"/>
              <a:sym typeface="Arial"/>
            </a:endParaRPr>
          </a:p>
        </p:txBody>
      </p:sp>
      <p:pic>
        <p:nvPicPr>
          <p:cNvPr id="477" name="Google Shape;477;p24" descr="A screenshot of a computer&#10;&#10;Description automatically generated with medium confidence"/>
          <p:cNvPicPr preferRelativeResize="0"/>
          <p:nvPr/>
        </p:nvPicPr>
        <p:blipFill rotWithShape="1">
          <a:blip r:embed="rId3">
            <a:alphaModFix/>
          </a:blip>
          <a:srcRect/>
          <a:stretch/>
        </p:blipFill>
        <p:spPr>
          <a:xfrm>
            <a:off x="756458" y="1238151"/>
            <a:ext cx="10225867" cy="4187018"/>
          </a:xfrm>
          <a:prstGeom prst="rect">
            <a:avLst/>
          </a:prstGeom>
          <a:noFill/>
          <a:ln>
            <a:noFill/>
          </a:ln>
        </p:spPr>
      </p:pic>
      <p:sp>
        <p:nvSpPr>
          <p:cNvPr id="478" name="Google Shape;478;p24"/>
          <p:cNvSpPr/>
          <p:nvPr/>
        </p:nvSpPr>
        <p:spPr>
          <a:xfrm>
            <a:off x="756458" y="3676650"/>
            <a:ext cx="10225867" cy="1748519"/>
          </a:xfrm>
          <a:prstGeom prst="rect">
            <a:avLst/>
          </a:prstGeom>
          <a:solidFill>
            <a:srgbClr val="FF0000">
              <a:alpha val="27450"/>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9" name="Google Shape;479;p24"/>
          <p:cNvSpPr/>
          <p:nvPr/>
        </p:nvSpPr>
        <p:spPr>
          <a:xfrm>
            <a:off x="4140603" y="1546385"/>
            <a:ext cx="3457575" cy="1581177"/>
          </a:xfrm>
          <a:prstGeom prst="wedgeRectCallout">
            <a:avLst>
              <a:gd name="adj1" fmla="val -93949"/>
              <a:gd name="adj2" fmla="val 9651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complete version of the OTB recap shows extensive data helpful to a retailer in preparing their future orders.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5"/>
          <p:cNvSpPr txBox="1">
            <a:spLocks noGrp="1"/>
          </p:cNvSpPr>
          <p:nvPr>
            <p:ph type="title"/>
          </p:nvPr>
        </p:nvSpPr>
        <p:spPr>
          <a:xfrm>
            <a:off x="249306" y="380022"/>
            <a:ext cx="744181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Open to Buy Recap: Complete</a:t>
            </a:r>
            <a:endParaRPr dirty="0"/>
          </a:p>
        </p:txBody>
      </p:sp>
      <p:sp>
        <p:nvSpPr>
          <p:cNvPr id="485" name="Google Shape;485;p25"/>
          <p:cNvSpPr/>
          <p:nvPr/>
        </p:nvSpPr>
        <p:spPr>
          <a:xfrm>
            <a:off x="646544" y="5358593"/>
            <a:ext cx="11155334" cy="10252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86" name="Google Shape;486;p25" descr="A screenshot of a computer&#10;&#10;Description automatically generated with medium confidence"/>
          <p:cNvPicPr preferRelativeResize="0"/>
          <p:nvPr/>
        </p:nvPicPr>
        <p:blipFill rotWithShape="1">
          <a:blip r:embed="rId3">
            <a:alphaModFix/>
          </a:blip>
          <a:srcRect/>
          <a:stretch/>
        </p:blipFill>
        <p:spPr>
          <a:xfrm>
            <a:off x="756458" y="1238151"/>
            <a:ext cx="10225867" cy="4187018"/>
          </a:xfrm>
          <a:prstGeom prst="rect">
            <a:avLst/>
          </a:prstGeom>
          <a:noFill/>
          <a:ln>
            <a:noFill/>
          </a:ln>
        </p:spPr>
      </p:pic>
      <p:sp>
        <p:nvSpPr>
          <p:cNvPr id="487" name="Google Shape;487;p25"/>
          <p:cNvSpPr/>
          <p:nvPr/>
        </p:nvSpPr>
        <p:spPr>
          <a:xfrm>
            <a:off x="7195127" y="1911928"/>
            <a:ext cx="1921164" cy="3513242"/>
          </a:xfrm>
          <a:prstGeom prst="rect">
            <a:avLst/>
          </a:prstGeom>
          <a:solidFill>
            <a:srgbClr val="FF0000">
              <a:alpha val="27450"/>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8" name="Google Shape;488;p25"/>
          <p:cNvSpPr/>
          <p:nvPr/>
        </p:nvSpPr>
        <p:spPr>
          <a:xfrm>
            <a:off x="2917999" y="2157105"/>
            <a:ext cx="2918025" cy="2242827"/>
          </a:xfrm>
          <a:prstGeom prst="wedgeRectCallout">
            <a:avLst>
              <a:gd name="adj1" fmla="val 99443"/>
              <a:gd name="adj2" fmla="val 2173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report can be filtered for any time period within the next 12 months. For example, a report for next July, August and September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cxnSp>
        <p:nvCxnSpPr>
          <p:cNvPr id="98" name="Google Shape;98;p3"/>
          <p:cNvCxnSpPr>
            <a:stCxn id="99" idx="1"/>
          </p:cNvCxnSpPr>
          <p:nvPr/>
        </p:nvCxnSpPr>
        <p:spPr>
          <a:xfrm flipH="1">
            <a:off x="7505744" y="3579480"/>
            <a:ext cx="1213200" cy="39600"/>
          </a:xfrm>
          <a:prstGeom prst="straightConnector1">
            <a:avLst/>
          </a:prstGeom>
          <a:noFill/>
          <a:ln w="31750" cap="flat" cmpd="sng">
            <a:solidFill>
              <a:schemeClr val="accent2"/>
            </a:solidFill>
            <a:prstDash val="solid"/>
            <a:miter lim="800000"/>
            <a:headEnd type="none" w="sm" len="sm"/>
            <a:tailEnd type="none" w="sm" len="sm"/>
          </a:ln>
        </p:spPr>
      </p:cxnSp>
      <p:sp>
        <p:nvSpPr>
          <p:cNvPr id="100" name="Google Shape;100;p3"/>
          <p:cNvSpPr txBox="1">
            <a:spLocks noGrp="1"/>
          </p:cNvSpPr>
          <p:nvPr>
            <p:ph type="title"/>
          </p:nvPr>
        </p:nvSpPr>
        <p:spPr/>
        <p:txBody>
          <a:bodyPr/>
          <a:lstStyle/>
          <a:p>
            <a:pPr lvl="0"/>
            <a:r>
              <a:rPr lang="en-US" dirty="0"/>
              <a:t>Plans &amp; Reports</a:t>
            </a:r>
          </a:p>
        </p:txBody>
      </p:sp>
      <p:cxnSp>
        <p:nvCxnSpPr>
          <p:cNvPr id="101" name="Google Shape;101;p3"/>
          <p:cNvCxnSpPr/>
          <p:nvPr/>
        </p:nvCxnSpPr>
        <p:spPr>
          <a:xfrm>
            <a:off x="3388029" y="2398106"/>
            <a:ext cx="1201556" cy="760354"/>
          </a:xfrm>
          <a:prstGeom prst="straightConnector1">
            <a:avLst/>
          </a:prstGeom>
          <a:noFill/>
          <a:ln w="31750" cap="rnd" cmpd="sng">
            <a:solidFill>
              <a:srgbClr val="FF0000"/>
            </a:solidFill>
            <a:prstDash val="solid"/>
            <a:miter lim="800000"/>
            <a:headEnd type="none" w="sm" len="sm"/>
            <a:tailEnd type="none" w="sm" len="sm"/>
          </a:ln>
        </p:spPr>
      </p:cxnSp>
      <p:cxnSp>
        <p:nvCxnSpPr>
          <p:cNvPr id="102" name="Google Shape;102;p3"/>
          <p:cNvCxnSpPr/>
          <p:nvPr/>
        </p:nvCxnSpPr>
        <p:spPr>
          <a:xfrm>
            <a:off x="2668877" y="3599324"/>
            <a:ext cx="1753654" cy="60235"/>
          </a:xfrm>
          <a:prstGeom prst="straightConnector1">
            <a:avLst/>
          </a:prstGeom>
          <a:noFill/>
          <a:ln w="31750" cap="flat" cmpd="sng">
            <a:solidFill>
              <a:srgbClr val="FF0000"/>
            </a:solidFill>
            <a:prstDash val="solid"/>
            <a:miter lim="800000"/>
            <a:headEnd type="none" w="sm" len="sm"/>
            <a:tailEnd type="none" w="sm" len="sm"/>
          </a:ln>
        </p:spPr>
      </p:cxnSp>
      <p:cxnSp>
        <p:nvCxnSpPr>
          <p:cNvPr id="103" name="Google Shape;103;p3"/>
          <p:cNvCxnSpPr/>
          <p:nvPr/>
        </p:nvCxnSpPr>
        <p:spPr>
          <a:xfrm rot="10800000" flipH="1">
            <a:off x="3244362" y="4064672"/>
            <a:ext cx="1239715" cy="720231"/>
          </a:xfrm>
          <a:prstGeom prst="straightConnector1">
            <a:avLst/>
          </a:prstGeom>
          <a:noFill/>
          <a:ln w="31750" cap="flat" cmpd="sng">
            <a:solidFill>
              <a:schemeClr val="accent4"/>
            </a:solidFill>
            <a:prstDash val="solid"/>
            <a:miter lim="800000"/>
            <a:headEnd type="none" w="sm" len="sm"/>
            <a:tailEnd type="none" w="sm" len="sm"/>
          </a:ln>
        </p:spPr>
      </p:cxnSp>
      <p:cxnSp>
        <p:nvCxnSpPr>
          <p:cNvPr id="104" name="Google Shape;104;p3"/>
          <p:cNvCxnSpPr/>
          <p:nvPr/>
        </p:nvCxnSpPr>
        <p:spPr>
          <a:xfrm rot="10800000" flipH="1">
            <a:off x="4985238" y="4275690"/>
            <a:ext cx="272562" cy="801893"/>
          </a:xfrm>
          <a:prstGeom prst="straightConnector1">
            <a:avLst/>
          </a:prstGeom>
          <a:noFill/>
          <a:ln w="31750" cap="flat" cmpd="sng">
            <a:solidFill>
              <a:schemeClr val="accent4"/>
            </a:solidFill>
            <a:prstDash val="solid"/>
            <a:miter lim="800000"/>
            <a:headEnd type="none" w="sm" len="sm"/>
            <a:tailEnd type="none" w="sm" len="sm"/>
          </a:ln>
        </p:spPr>
      </p:cxnSp>
      <p:cxnSp>
        <p:nvCxnSpPr>
          <p:cNvPr id="105" name="Google Shape;105;p3"/>
          <p:cNvCxnSpPr/>
          <p:nvPr/>
        </p:nvCxnSpPr>
        <p:spPr>
          <a:xfrm rot="10800000">
            <a:off x="6670570" y="4348929"/>
            <a:ext cx="263632" cy="728654"/>
          </a:xfrm>
          <a:prstGeom prst="straightConnector1">
            <a:avLst/>
          </a:prstGeom>
          <a:noFill/>
          <a:ln w="31750" cap="flat" cmpd="sng">
            <a:solidFill>
              <a:schemeClr val="accent6"/>
            </a:solidFill>
            <a:prstDash val="solid"/>
            <a:miter lim="800000"/>
            <a:headEnd type="none" w="sm" len="sm"/>
            <a:tailEnd type="none" w="sm" len="sm"/>
          </a:ln>
        </p:spPr>
      </p:cxnSp>
      <p:cxnSp>
        <p:nvCxnSpPr>
          <p:cNvPr id="106" name="Google Shape;106;p3"/>
          <p:cNvCxnSpPr/>
          <p:nvPr/>
        </p:nvCxnSpPr>
        <p:spPr>
          <a:xfrm rot="10800000">
            <a:off x="7277240" y="3953276"/>
            <a:ext cx="898294" cy="581538"/>
          </a:xfrm>
          <a:prstGeom prst="straightConnector1">
            <a:avLst/>
          </a:prstGeom>
          <a:noFill/>
          <a:ln w="31750" cap="flat" cmpd="sng">
            <a:solidFill>
              <a:schemeClr val="accent2"/>
            </a:solidFill>
            <a:prstDash val="solid"/>
            <a:miter lim="800000"/>
            <a:headEnd type="none" w="sm" len="sm"/>
            <a:tailEnd type="none" w="sm" len="sm"/>
          </a:ln>
        </p:spPr>
      </p:cxnSp>
      <p:cxnSp>
        <p:nvCxnSpPr>
          <p:cNvPr id="107" name="Google Shape;107;p3"/>
          <p:cNvCxnSpPr/>
          <p:nvPr/>
        </p:nvCxnSpPr>
        <p:spPr>
          <a:xfrm flipH="1">
            <a:off x="7303617" y="2502141"/>
            <a:ext cx="943568" cy="659827"/>
          </a:xfrm>
          <a:prstGeom prst="straightConnector1">
            <a:avLst/>
          </a:prstGeom>
          <a:noFill/>
          <a:ln w="31750" cap="flat" cmpd="sng">
            <a:solidFill>
              <a:schemeClr val="accent2"/>
            </a:solidFill>
            <a:prstDash val="solid"/>
            <a:miter lim="800000"/>
            <a:headEnd type="none" w="sm" len="sm"/>
            <a:tailEnd type="none" w="sm" len="sm"/>
          </a:ln>
        </p:spPr>
      </p:cxnSp>
      <p:cxnSp>
        <p:nvCxnSpPr>
          <p:cNvPr id="108" name="Google Shape;108;p3"/>
          <p:cNvCxnSpPr/>
          <p:nvPr/>
        </p:nvCxnSpPr>
        <p:spPr>
          <a:xfrm>
            <a:off x="5894368" y="1943100"/>
            <a:ext cx="0" cy="1215360"/>
          </a:xfrm>
          <a:prstGeom prst="straightConnector1">
            <a:avLst/>
          </a:prstGeom>
          <a:noFill/>
          <a:ln w="31750" cap="flat" cmpd="sng">
            <a:solidFill>
              <a:schemeClr val="accent5"/>
            </a:solidFill>
            <a:prstDash val="solid"/>
            <a:miter lim="800000"/>
            <a:headEnd type="none" w="sm" len="sm"/>
            <a:tailEnd type="none" w="sm" len="sm"/>
          </a:ln>
        </p:spPr>
      </p:cxnSp>
      <p:sp>
        <p:nvSpPr>
          <p:cNvPr id="109" name="Google Shape;109;p3"/>
          <p:cNvSpPr/>
          <p:nvPr/>
        </p:nvSpPr>
        <p:spPr>
          <a:xfrm>
            <a:off x="8044849" y="1714724"/>
            <a:ext cx="1609222" cy="1018774"/>
          </a:xfrm>
          <a:prstGeom prst="rect">
            <a:avLst/>
          </a:prstGeom>
          <a:solidFill>
            <a:schemeClr val="accent2"/>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99" name="Google Shape;99;p3"/>
          <p:cNvSpPr/>
          <p:nvPr/>
        </p:nvSpPr>
        <p:spPr>
          <a:xfrm>
            <a:off x="8718944" y="3070093"/>
            <a:ext cx="1609222" cy="1018774"/>
          </a:xfrm>
          <a:prstGeom prst="rect">
            <a:avLst/>
          </a:prstGeom>
          <a:solidFill>
            <a:schemeClr val="accent2"/>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110" name="Google Shape;110;p3"/>
          <p:cNvSpPr/>
          <p:nvPr/>
        </p:nvSpPr>
        <p:spPr>
          <a:xfrm>
            <a:off x="8044849" y="4425462"/>
            <a:ext cx="1469325" cy="1017042"/>
          </a:xfrm>
          <a:prstGeom prst="rect">
            <a:avLst/>
          </a:prstGeom>
          <a:solidFill>
            <a:schemeClr val="accent2"/>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111" name="Google Shape;111;p3"/>
          <p:cNvSpPr/>
          <p:nvPr/>
        </p:nvSpPr>
        <p:spPr>
          <a:xfrm>
            <a:off x="6297832" y="4903755"/>
            <a:ext cx="1373010" cy="1051809"/>
          </a:xfrm>
          <a:prstGeom prst="rect">
            <a:avLst/>
          </a:prstGeom>
          <a:solidFill>
            <a:schemeClr val="accent6"/>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Variance Report</a:t>
            </a:r>
            <a:endParaRPr sz="1600" b="0" i="0" u="none" strike="noStrike" cap="none">
              <a:solidFill>
                <a:schemeClr val="lt1"/>
              </a:solidFill>
              <a:latin typeface="Arial"/>
              <a:ea typeface="Arial"/>
              <a:cs typeface="Arial"/>
              <a:sym typeface="Arial"/>
            </a:endParaRPr>
          </a:p>
        </p:txBody>
      </p:sp>
      <p:sp>
        <p:nvSpPr>
          <p:cNvPr id="112" name="Google Shape;112;p3"/>
          <p:cNvSpPr/>
          <p:nvPr/>
        </p:nvSpPr>
        <p:spPr>
          <a:xfrm>
            <a:off x="4298370" y="4878065"/>
            <a:ext cx="1398077" cy="1077499"/>
          </a:xfrm>
          <a:prstGeom prst="rect">
            <a:avLst/>
          </a:prstGeom>
          <a:solidFill>
            <a:schemeClr val="accent4"/>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
        <p:nvSpPr>
          <p:cNvPr id="113" name="Google Shape;113;p3"/>
          <p:cNvSpPr/>
          <p:nvPr/>
        </p:nvSpPr>
        <p:spPr>
          <a:xfrm>
            <a:off x="2090906" y="4425462"/>
            <a:ext cx="1470824" cy="1017042"/>
          </a:xfrm>
          <a:prstGeom prst="rect">
            <a:avLst/>
          </a:prstGeom>
          <a:solidFill>
            <a:schemeClr val="accent4"/>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114" name="Google Shape;114;p3"/>
          <p:cNvSpPr/>
          <p:nvPr/>
        </p:nvSpPr>
        <p:spPr>
          <a:xfrm>
            <a:off x="4776809" y="1403115"/>
            <a:ext cx="2235118" cy="785482"/>
          </a:xfrm>
          <a:prstGeom prst="rect">
            <a:avLst/>
          </a:prstGeom>
          <a:solidFill>
            <a:schemeClr val="accent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1992806" y="1831369"/>
            <a:ext cx="1667024" cy="785483"/>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a:off x="1192769" y="3158460"/>
            <a:ext cx="1600074" cy="84204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
        <p:nvSpPr>
          <p:cNvPr id="117" name="Google Shape;117;p3"/>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7"/>
          <p:cNvSpPr txBox="1">
            <a:spLocks noGrp="1"/>
          </p:cNvSpPr>
          <p:nvPr>
            <p:ph type="body" idx="1"/>
          </p:nvPr>
        </p:nvSpPr>
        <p:spPr>
          <a:xfrm>
            <a:off x="1053017" y="3125720"/>
            <a:ext cx="4748546" cy="671648"/>
          </a:xfrm>
          <a:prstGeom prst="rect">
            <a:avLst/>
          </a:prstGeom>
          <a:noFill/>
          <a:ln>
            <a:noFill/>
          </a:ln>
          <a:effectLst>
            <a:outerShdw dist="38100" dir="2662223" algn="tl" rotWithShape="0">
              <a:srgbClr val="FEE598"/>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Font typeface="Arial"/>
              <a:buNone/>
            </a:pPr>
            <a:r>
              <a:rPr lang="en-US"/>
              <a:t>Week 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cxnSp>
        <p:nvCxnSpPr>
          <p:cNvPr id="498" name="Google Shape;498;p28"/>
          <p:cNvCxnSpPr/>
          <p:nvPr/>
        </p:nvCxnSpPr>
        <p:spPr>
          <a:xfrm rot="10800000" flipH="1">
            <a:off x="4985238" y="4275690"/>
            <a:ext cx="272562" cy="801893"/>
          </a:xfrm>
          <a:prstGeom prst="straightConnector1">
            <a:avLst/>
          </a:prstGeom>
          <a:noFill/>
          <a:ln w="31750" cap="flat" cmpd="sng">
            <a:solidFill>
              <a:schemeClr val="accent4"/>
            </a:solidFill>
            <a:prstDash val="solid"/>
            <a:miter lim="800000"/>
            <a:headEnd type="none" w="sm" len="sm"/>
            <a:tailEnd type="none" w="sm" len="sm"/>
          </a:ln>
        </p:spPr>
      </p:cxnSp>
      <p:cxnSp>
        <p:nvCxnSpPr>
          <p:cNvPr id="499" name="Google Shape;499;p28"/>
          <p:cNvCxnSpPr/>
          <p:nvPr/>
        </p:nvCxnSpPr>
        <p:spPr>
          <a:xfrm>
            <a:off x="5894368" y="1943100"/>
            <a:ext cx="0" cy="1215360"/>
          </a:xfrm>
          <a:prstGeom prst="straightConnector1">
            <a:avLst/>
          </a:prstGeom>
          <a:noFill/>
          <a:ln w="31750" cap="flat" cmpd="sng">
            <a:solidFill>
              <a:srgbClr val="A5A5A5"/>
            </a:solidFill>
            <a:prstDash val="solid"/>
            <a:miter lim="800000"/>
            <a:headEnd type="none" w="sm" len="sm"/>
            <a:tailEnd type="none" w="sm" len="sm"/>
          </a:ln>
        </p:spPr>
      </p:cxnSp>
      <p:sp>
        <p:nvSpPr>
          <p:cNvPr id="500" name="Google Shape;500;p28"/>
          <p:cNvSpPr txBox="1">
            <a:spLocks noGrp="1"/>
          </p:cNvSpPr>
          <p:nvPr>
            <p:ph type="title"/>
          </p:nvPr>
        </p:nvSpPr>
        <p:spPr>
          <a:xfrm>
            <a:off x="249307" y="380022"/>
            <a:ext cx="5645062"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Month to Date Updates</a:t>
            </a:r>
            <a:endParaRPr dirty="0"/>
          </a:p>
        </p:txBody>
      </p:sp>
      <p:cxnSp>
        <p:nvCxnSpPr>
          <p:cNvPr id="501" name="Google Shape;501;p28"/>
          <p:cNvCxnSpPr/>
          <p:nvPr/>
        </p:nvCxnSpPr>
        <p:spPr>
          <a:xfrm rot="10800000" flipH="1">
            <a:off x="3244362" y="4064672"/>
            <a:ext cx="1239715" cy="720231"/>
          </a:xfrm>
          <a:prstGeom prst="straightConnector1">
            <a:avLst/>
          </a:prstGeom>
          <a:noFill/>
          <a:ln w="31750" cap="flat" cmpd="sng">
            <a:solidFill>
              <a:schemeClr val="accent4"/>
            </a:solidFill>
            <a:prstDash val="solid"/>
            <a:miter lim="800000"/>
            <a:headEnd type="none" w="sm" len="sm"/>
            <a:tailEnd type="none" w="sm" len="sm"/>
          </a:ln>
        </p:spPr>
      </p:cxnSp>
      <p:sp>
        <p:nvSpPr>
          <p:cNvPr id="502" name="Google Shape;502;p28"/>
          <p:cNvSpPr/>
          <p:nvPr/>
        </p:nvSpPr>
        <p:spPr>
          <a:xfrm>
            <a:off x="2090906" y="4425462"/>
            <a:ext cx="1470824" cy="1017042"/>
          </a:xfrm>
          <a:prstGeom prst="rect">
            <a:avLst/>
          </a:prstGeom>
          <a:solidFill>
            <a:schemeClr val="accent4"/>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cxnSp>
        <p:nvCxnSpPr>
          <p:cNvPr id="503" name="Google Shape;503;p28"/>
          <p:cNvCxnSpPr>
            <a:stCxn id="504" idx="1"/>
          </p:cNvCxnSpPr>
          <p:nvPr/>
        </p:nvCxnSpPr>
        <p:spPr>
          <a:xfrm flipH="1">
            <a:off x="7505744" y="3579480"/>
            <a:ext cx="1213200" cy="39600"/>
          </a:xfrm>
          <a:prstGeom prst="straightConnector1">
            <a:avLst/>
          </a:prstGeom>
          <a:noFill/>
          <a:ln w="31750" cap="flat" cmpd="sng">
            <a:solidFill>
              <a:srgbClr val="B1B4B1"/>
            </a:solidFill>
            <a:prstDash val="solid"/>
            <a:miter lim="800000"/>
            <a:headEnd type="none" w="sm" len="sm"/>
            <a:tailEnd type="none" w="sm" len="sm"/>
          </a:ln>
        </p:spPr>
      </p:cxnSp>
      <p:cxnSp>
        <p:nvCxnSpPr>
          <p:cNvPr id="505" name="Google Shape;505;p28"/>
          <p:cNvCxnSpPr/>
          <p:nvPr/>
        </p:nvCxnSpPr>
        <p:spPr>
          <a:xfrm>
            <a:off x="3388029" y="2398106"/>
            <a:ext cx="1201556" cy="760354"/>
          </a:xfrm>
          <a:prstGeom prst="straightConnector1">
            <a:avLst/>
          </a:prstGeom>
          <a:noFill/>
          <a:ln w="31750" cap="rnd" cmpd="sng">
            <a:solidFill>
              <a:srgbClr val="B1B4B1"/>
            </a:solidFill>
            <a:prstDash val="solid"/>
            <a:miter lim="800000"/>
            <a:headEnd type="none" w="sm" len="sm"/>
            <a:tailEnd type="none" w="sm" len="sm"/>
          </a:ln>
        </p:spPr>
      </p:cxnSp>
      <p:cxnSp>
        <p:nvCxnSpPr>
          <p:cNvPr id="506" name="Google Shape;506;p28"/>
          <p:cNvCxnSpPr/>
          <p:nvPr/>
        </p:nvCxnSpPr>
        <p:spPr>
          <a:xfrm>
            <a:off x="2668877" y="3599324"/>
            <a:ext cx="1753654" cy="60235"/>
          </a:xfrm>
          <a:prstGeom prst="straightConnector1">
            <a:avLst/>
          </a:prstGeom>
          <a:noFill/>
          <a:ln w="31750" cap="flat" cmpd="sng">
            <a:solidFill>
              <a:srgbClr val="B1B4B1"/>
            </a:solidFill>
            <a:prstDash val="solid"/>
            <a:miter lim="800000"/>
            <a:headEnd type="none" w="sm" len="sm"/>
            <a:tailEnd type="none" w="sm" len="sm"/>
          </a:ln>
        </p:spPr>
      </p:cxnSp>
      <p:cxnSp>
        <p:nvCxnSpPr>
          <p:cNvPr id="507" name="Google Shape;507;p28"/>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508" name="Google Shape;508;p28"/>
          <p:cNvCxnSpPr/>
          <p:nvPr/>
        </p:nvCxnSpPr>
        <p:spPr>
          <a:xfrm rot="10800000">
            <a:off x="7277240" y="3953276"/>
            <a:ext cx="898294" cy="581538"/>
          </a:xfrm>
          <a:prstGeom prst="straightConnector1">
            <a:avLst/>
          </a:prstGeom>
          <a:noFill/>
          <a:ln w="31750" cap="flat" cmpd="sng">
            <a:solidFill>
              <a:srgbClr val="B1B4B1"/>
            </a:solidFill>
            <a:prstDash val="solid"/>
            <a:miter lim="800000"/>
            <a:headEnd type="none" w="sm" len="sm"/>
            <a:tailEnd type="none" w="sm" len="sm"/>
          </a:ln>
        </p:spPr>
      </p:cxnSp>
      <p:cxnSp>
        <p:nvCxnSpPr>
          <p:cNvPr id="509" name="Google Shape;509;p28"/>
          <p:cNvCxnSpPr/>
          <p:nvPr/>
        </p:nvCxnSpPr>
        <p:spPr>
          <a:xfrm flipH="1">
            <a:off x="7303617" y="2502141"/>
            <a:ext cx="943568" cy="659827"/>
          </a:xfrm>
          <a:prstGeom prst="straightConnector1">
            <a:avLst/>
          </a:prstGeom>
          <a:noFill/>
          <a:ln w="31750" cap="flat" cmpd="sng">
            <a:solidFill>
              <a:srgbClr val="B1B4B1"/>
            </a:solidFill>
            <a:prstDash val="solid"/>
            <a:miter lim="800000"/>
            <a:headEnd type="none" w="sm" len="sm"/>
            <a:tailEnd type="none" w="sm" len="sm"/>
          </a:ln>
        </p:spPr>
      </p:cxnSp>
      <p:sp>
        <p:nvSpPr>
          <p:cNvPr id="510" name="Google Shape;510;p28"/>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511" name="Google Shape;511;p28"/>
          <p:cNvSpPr/>
          <p:nvPr/>
        </p:nvSpPr>
        <p:spPr>
          <a:xfrm>
            <a:off x="8044849" y="1714724"/>
            <a:ext cx="1609222" cy="1018774"/>
          </a:xfrm>
          <a:prstGeom prst="rect">
            <a:avLst/>
          </a:prstGeom>
          <a:solidFill>
            <a:srgbClr val="B1B4B1"/>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504" name="Google Shape;504;p28"/>
          <p:cNvSpPr/>
          <p:nvPr/>
        </p:nvSpPr>
        <p:spPr>
          <a:xfrm>
            <a:off x="8718944" y="3070093"/>
            <a:ext cx="1609222" cy="1018774"/>
          </a:xfrm>
          <a:prstGeom prst="rect">
            <a:avLst/>
          </a:prstGeom>
          <a:solidFill>
            <a:srgbClr val="B1B4B1"/>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512" name="Google Shape;512;p28"/>
          <p:cNvSpPr/>
          <p:nvPr/>
        </p:nvSpPr>
        <p:spPr>
          <a:xfrm>
            <a:off x="8044849" y="4425462"/>
            <a:ext cx="1469325" cy="1017042"/>
          </a:xfrm>
          <a:prstGeom prst="rect">
            <a:avLst/>
          </a:prstGeom>
          <a:solidFill>
            <a:srgbClr val="B1B4B1"/>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513" name="Google Shape;513;p28"/>
          <p:cNvSpPr/>
          <p:nvPr/>
        </p:nvSpPr>
        <p:spPr>
          <a:xfrm>
            <a:off x="6297832" y="4903755"/>
            <a:ext cx="1373010" cy="1051809"/>
          </a:xfrm>
          <a:prstGeom prst="rect">
            <a:avLst/>
          </a:prstGeom>
          <a:solidFill>
            <a:srgbClr val="A5A5A5"/>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Variance Report</a:t>
            </a:r>
            <a:endParaRPr sz="1600" b="1" i="0" u="none" strike="noStrike" cap="none">
              <a:solidFill>
                <a:schemeClr val="lt1"/>
              </a:solidFill>
              <a:latin typeface="Arial"/>
              <a:ea typeface="Arial"/>
              <a:cs typeface="Arial"/>
              <a:sym typeface="Arial"/>
            </a:endParaRPr>
          </a:p>
        </p:txBody>
      </p:sp>
      <p:sp>
        <p:nvSpPr>
          <p:cNvPr id="514" name="Google Shape;514;p28"/>
          <p:cNvSpPr/>
          <p:nvPr/>
        </p:nvSpPr>
        <p:spPr>
          <a:xfrm>
            <a:off x="1992806" y="1831369"/>
            <a:ext cx="1667024" cy="785483"/>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515" name="Google Shape;515;p28"/>
          <p:cNvSpPr/>
          <p:nvPr/>
        </p:nvSpPr>
        <p:spPr>
          <a:xfrm>
            <a:off x="1192769" y="3158460"/>
            <a:ext cx="1600074" cy="842040"/>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
        <p:nvSpPr>
          <p:cNvPr id="516" name="Google Shape;516;p28"/>
          <p:cNvSpPr/>
          <p:nvPr/>
        </p:nvSpPr>
        <p:spPr>
          <a:xfrm>
            <a:off x="4776809" y="1403115"/>
            <a:ext cx="2235118" cy="785482"/>
          </a:xfrm>
          <a:prstGeom prst="rect">
            <a:avLst/>
          </a:prstGeom>
          <a:solidFill>
            <a:srgbClr val="A5A5A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
        <p:nvSpPr>
          <p:cNvPr id="517" name="Google Shape;517;p28"/>
          <p:cNvSpPr/>
          <p:nvPr/>
        </p:nvSpPr>
        <p:spPr>
          <a:xfrm>
            <a:off x="4298370" y="4878064"/>
            <a:ext cx="1398077" cy="1078992"/>
          </a:xfrm>
          <a:prstGeom prst="rect">
            <a:avLst/>
          </a:prstGeom>
          <a:solidFill>
            <a:schemeClr val="accent4"/>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9"/>
          <p:cNvSpPr/>
          <p:nvPr/>
        </p:nvSpPr>
        <p:spPr>
          <a:xfrm>
            <a:off x="4298370" y="4878064"/>
            <a:ext cx="1398077" cy="1078992"/>
          </a:xfrm>
          <a:prstGeom prst="rect">
            <a:avLst/>
          </a:prstGeom>
          <a:solidFill>
            <a:schemeClr val="accent4"/>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cxnSp>
        <p:nvCxnSpPr>
          <p:cNvPr id="523" name="Google Shape;523;p29"/>
          <p:cNvCxnSpPr/>
          <p:nvPr/>
        </p:nvCxnSpPr>
        <p:spPr>
          <a:xfrm rot="10800000" flipH="1">
            <a:off x="4985238" y="4275690"/>
            <a:ext cx="272562" cy="801893"/>
          </a:xfrm>
          <a:prstGeom prst="straightConnector1">
            <a:avLst/>
          </a:prstGeom>
          <a:noFill/>
          <a:ln w="31750" cap="flat" cmpd="sng">
            <a:solidFill>
              <a:schemeClr val="accent4"/>
            </a:solidFill>
            <a:prstDash val="solid"/>
            <a:miter lim="800000"/>
            <a:headEnd type="none" w="sm" len="sm"/>
            <a:tailEnd type="none" w="sm" len="sm"/>
          </a:ln>
        </p:spPr>
      </p:cxnSp>
      <p:cxnSp>
        <p:nvCxnSpPr>
          <p:cNvPr id="524" name="Google Shape;524;p29"/>
          <p:cNvCxnSpPr/>
          <p:nvPr/>
        </p:nvCxnSpPr>
        <p:spPr>
          <a:xfrm>
            <a:off x="5894368" y="1943100"/>
            <a:ext cx="0" cy="1215360"/>
          </a:xfrm>
          <a:prstGeom prst="straightConnector1">
            <a:avLst/>
          </a:prstGeom>
          <a:noFill/>
          <a:ln w="31750" cap="flat" cmpd="sng">
            <a:solidFill>
              <a:srgbClr val="A5A5A5"/>
            </a:solidFill>
            <a:prstDash val="solid"/>
            <a:miter lim="800000"/>
            <a:headEnd type="none" w="sm" len="sm"/>
            <a:tailEnd type="none" w="sm" len="sm"/>
          </a:ln>
        </p:spPr>
      </p:cxnSp>
      <p:cxnSp>
        <p:nvCxnSpPr>
          <p:cNvPr id="525" name="Google Shape;525;p29"/>
          <p:cNvCxnSpPr/>
          <p:nvPr/>
        </p:nvCxnSpPr>
        <p:spPr>
          <a:xfrm rot="10800000" flipH="1">
            <a:off x="3244362" y="4064672"/>
            <a:ext cx="1239715" cy="720231"/>
          </a:xfrm>
          <a:prstGeom prst="straightConnector1">
            <a:avLst/>
          </a:prstGeom>
          <a:noFill/>
          <a:ln w="31750" cap="flat" cmpd="sng">
            <a:solidFill>
              <a:schemeClr val="accent4"/>
            </a:solidFill>
            <a:prstDash val="solid"/>
            <a:miter lim="800000"/>
            <a:headEnd type="none" w="sm" len="sm"/>
            <a:tailEnd type="none" w="sm" len="sm"/>
          </a:ln>
        </p:spPr>
      </p:cxnSp>
      <p:cxnSp>
        <p:nvCxnSpPr>
          <p:cNvPr id="526" name="Google Shape;526;p29"/>
          <p:cNvCxnSpPr>
            <a:stCxn id="527" idx="1"/>
          </p:cNvCxnSpPr>
          <p:nvPr/>
        </p:nvCxnSpPr>
        <p:spPr>
          <a:xfrm flipH="1">
            <a:off x="7505744" y="3579480"/>
            <a:ext cx="1213200" cy="39600"/>
          </a:xfrm>
          <a:prstGeom prst="straightConnector1">
            <a:avLst/>
          </a:prstGeom>
          <a:noFill/>
          <a:ln w="31750" cap="flat" cmpd="sng">
            <a:solidFill>
              <a:srgbClr val="B1B4B1"/>
            </a:solidFill>
            <a:prstDash val="solid"/>
            <a:miter lim="800000"/>
            <a:headEnd type="none" w="sm" len="sm"/>
            <a:tailEnd type="none" w="sm" len="sm"/>
          </a:ln>
        </p:spPr>
      </p:cxnSp>
      <p:cxnSp>
        <p:nvCxnSpPr>
          <p:cNvPr id="528" name="Google Shape;528;p29"/>
          <p:cNvCxnSpPr/>
          <p:nvPr/>
        </p:nvCxnSpPr>
        <p:spPr>
          <a:xfrm>
            <a:off x="3388029" y="2398106"/>
            <a:ext cx="1201556" cy="760354"/>
          </a:xfrm>
          <a:prstGeom prst="straightConnector1">
            <a:avLst/>
          </a:prstGeom>
          <a:noFill/>
          <a:ln w="31750" cap="rnd" cmpd="sng">
            <a:solidFill>
              <a:srgbClr val="B1B4B1"/>
            </a:solidFill>
            <a:prstDash val="solid"/>
            <a:miter lim="800000"/>
            <a:headEnd type="none" w="sm" len="sm"/>
            <a:tailEnd type="none" w="sm" len="sm"/>
          </a:ln>
        </p:spPr>
      </p:cxnSp>
      <p:cxnSp>
        <p:nvCxnSpPr>
          <p:cNvPr id="529" name="Google Shape;529;p29"/>
          <p:cNvCxnSpPr/>
          <p:nvPr/>
        </p:nvCxnSpPr>
        <p:spPr>
          <a:xfrm>
            <a:off x="2668877" y="3599324"/>
            <a:ext cx="1753654" cy="60235"/>
          </a:xfrm>
          <a:prstGeom prst="straightConnector1">
            <a:avLst/>
          </a:prstGeom>
          <a:noFill/>
          <a:ln w="31750" cap="flat" cmpd="sng">
            <a:solidFill>
              <a:srgbClr val="B1B4B1"/>
            </a:solidFill>
            <a:prstDash val="solid"/>
            <a:miter lim="800000"/>
            <a:headEnd type="none" w="sm" len="sm"/>
            <a:tailEnd type="none" w="sm" len="sm"/>
          </a:ln>
        </p:spPr>
      </p:cxnSp>
      <p:cxnSp>
        <p:nvCxnSpPr>
          <p:cNvPr id="530" name="Google Shape;530;p29"/>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531" name="Google Shape;531;p29"/>
          <p:cNvCxnSpPr/>
          <p:nvPr/>
        </p:nvCxnSpPr>
        <p:spPr>
          <a:xfrm rot="10800000">
            <a:off x="7277240" y="3953276"/>
            <a:ext cx="898294" cy="581538"/>
          </a:xfrm>
          <a:prstGeom prst="straightConnector1">
            <a:avLst/>
          </a:prstGeom>
          <a:noFill/>
          <a:ln w="31750" cap="flat" cmpd="sng">
            <a:solidFill>
              <a:srgbClr val="B1B4B1"/>
            </a:solidFill>
            <a:prstDash val="solid"/>
            <a:miter lim="800000"/>
            <a:headEnd type="none" w="sm" len="sm"/>
            <a:tailEnd type="none" w="sm" len="sm"/>
          </a:ln>
        </p:spPr>
      </p:cxnSp>
      <p:cxnSp>
        <p:nvCxnSpPr>
          <p:cNvPr id="532" name="Google Shape;532;p29"/>
          <p:cNvCxnSpPr/>
          <p:nvPr/>
        </p:nvCxnSpPr>
        <p:spPr>
          <a:xfrm flipH="1">
            <a:off x="7303617" y="2502141"/>
            <a:ext cx="943568" cy="659827"/>
          </a:xfrm>
          <a:prstGeom prst="straightConnector1">
            <a:avLst/>
          </a:prstGeom>
          <a:noFill/>
          <a:ln w="31750" cap="flat" cmpd="sng">
            <a:solidFill>
              <a:srgbClr val="B1B4B1"/>
            </a:solidFill>
            <a:prstDash val="solid"/>
            <a:miter lim="800000"/>
            <a:headEnd type="none" w="sm" len="sm"/>
            <a:tailEnd type="none" w="sm" len="sm"/>
          </a:ln>
        </p:spPr>
      </p:cxnSp>
      <p:sp>
        <p:nvSpPr>
          <p:cNvPr id="533" name="Google Shape;533;p29"/>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534" name="Google Shape;534;p29"/>
          <p:cNvSpPr/>
          <p:nvPr/>
        </p:nvSpPr>
        <p:spPr>
          <a:xfrm>
            <a:off x="8044849" y="1714724"/>
            <a:ext cx="1609222" cy="1018774"/>
          </a:xfrm>
          <a:prstGeom prst="rect">
            <a:avLst/>
          </a:prstGeom>
          <a:solidFill>
            <a:srgbClr val="B1B4B1"/>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527" name="Google Shape;527;p29"/>
          <p:cNvSpPr/>
          <p:nvPr/>
        </p:nvSpPr>
        <p:spPr>
          <a:xfrm>
            <a:off x="8718944" y="3070093"/>
            <a:ext cx="1609222" cy="1018774"/>
          </a:xfrm>
          <a:prstGeom prst="rect">
            <a:avLst/>
          </a:prstGeom>
          <a:solidFill>
            <a:srgbClr val="B1B4B1"/>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535" name="Google Shape;535;p29"/>
          <p:cNvSpPr/>
          <p:nvPr/>
        </p:nvSpPr>
        <p:spPr>
          <a:xfrm>
            <a:off x="8044849" y="4425462"/>
            <a:ext cx="1469325" cy="1017042"/>
          </a:xfrm>
          <a:prstGeom prst="rect">
            <a:avLst/>
          </a:prstGeom>
          <a:solidFill>
            <a:srgbClr val="B1B4B1"/>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536" name="Google Shape;536;p29"/>
          <p:cNvSpPr/>
          <p:nvPr/>
        </p:nvSpPr>
        <p:spPr>
          <a:xfrm>
            <a:off x="6297832" y="4903755"/>
            <a:ext cx="1373010" cy="1051809"/>
          </a:xfrm>
          <a:prstGeom prst="rect">
            <a:avLst/>
          </a:prstGeom>
          <a:solidFill>
            <a:srgbClr val="A5A5A5"/>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Variance Report</a:t>
            </a:r>
            <a:endParaRPr sz="1600" b="1" i="0" u="none" strike="noStrike" cap="none">
              <a:solidFill>
                <a:schemeClr val="lt1"/>
              </a:solidFill>
              <a:latin typeface="Arial"/>
              <a:ea typeface="Arial"/>
              <a:cs typeface="Arial"/>
              <a:sym typeface="Arial"/>
            </a:endParaRPr>
          </a:p>
        </p:txBody>
      </p:sp>
      <p:sp>
        <p:nvSpPr>
          <p:cNvPr id="537" name="Google Shape;537;p29"/>
          <p:cNvSpPr/>
          <p:nvPr/>
        </p:nvSpPr>
        <p:spPr>
          <a:xfrm>
            <a:off x="1992806" y="1831369"/>
            <a:ext cx="1667024" cy="785483"/>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538" name="Google Shape;538;p29"/>
          <p:cNvSpPr/>
          <p:nvPr/>
        </p:nvSpPr>
        <p:spPr>
          <a:xfrm>
            <a:off x="1192769" y="3158460"/>
            <a:ext cx="1600074" cy="842040"/>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
        <p:nvSpPr>
          <p:cNvPr id="539" name="Google Shape;539;p29"/>
          <p:cNvSpPr/>
          <p:nvPr/>
        </p:nvSpPr>
        <p:spPr>
          <a:xfrm>
            <a:off x="4776809" y="1403115"/>
            <a:ext cx="2235118" cy="785482"/>
          </a:xfrm>
          <a:prstGeom prst="rect">
            <a:avLst/>
          </a:prstGeom>
          <a:solidFill>
            <a:srgbClr val="A5A5A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
        <p:nvSpPr>
          <p:cNvPr id="540" name="Google Shape;540;p29"/>
          <p:cNvSpPr/>
          <p:nvPr/>
        </p:nvSpPr>
        <p:spPr>
          <a:xfrm>
            <a:off x="810228" y="1180618"/>
            <a:ext cx="10255169" cy="4907666"/>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1" name="Google Shape;541;p29"/>
          <p:cNvSpPr/>
          <p:nvPr/>
        </p:nvSpPr>
        <p:spPr>
          <a:xfrm>
            <a:off x="2090906" y="4425462"/>
            <a:ext cx="1470824" cy="1014984"/>
          </a:xfrm>
          <a:prstGeom prst="rect">
            <a:avLst/>
          </a:prstGeom>
          <a:solidFill>
            <a:schemeClr val="accent4"/>
          </a:solidFill>
          <a:ln w="53975" cap="flat" cmpd="sng">
            <a:solidFill>
              <a:schemeClr val="accent2"/>
            </a:solidFill>
            <a:prstDash val="solid"/>
            <a:miter lim="800000"/>
            <a:headEnd type="none" w="sm" len="sm"/>
            <a:tailEnd type="none" w="sm" len="sm"/>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542" name="Google Shape;542;p29"/>
          <p:cNvSpPr/>
          <p:nvPr/>
        </p:nvSpPr>
        <p:spPr>
          <a:xfrm>
            <a:off x="249307" y="380022"/>
            <a:ext cx="5645062" cy="64922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19792" y="107401"/>
                </a:moveTo>
                <a:lnTo>
                  <a:pt x="534" y="107537"/>
                </a:lnTo>
              </a:path>
            </a:pathLst>
          </a:custGeom>
          <a:noFill/>
          <a:ln w="76200" cap="flat" cmpd="sng">
            <a:noFill/>
            <a:prstDash val="solid"/>
            <a:round/>
            <a:headEnd type="none" w="sm" len="sm"/>
            <a:tailEnd type="none" w="sm" len="sm"/>
          </a:ln>
        </p:spPr>
        <p:txBody>
          <a:bodyPr spcFirstLastPara="1" wrap="square" lIns="0" tIns="0" rIns="0" bIns="91425" anchor="t" anchorCtr="0">
            <a:spAutoFit/>
          </a:bodyPr>
          <a:lstStyle/>
          <a:p>
            <a:pPr marL="0" marR="0" lvl="0" indent="0" algn="l" rtl="0">
              <a:lnSpc>
                <a:spcPct val="90000"/>
              </a:lnSpc>
              <a:spcBef>
                <a:spcPts val="0"/>
              </a:spcBef>
              <a:spcAft>
                <a:spcPts val="0"/>
              </a:spcAft>
              <a:buClr>
                <a:schemeClr val="accent1"/>
              </a:buClr>
              <a:buSzPts val="4000"/>
              <a:buFont typeface="Arial"/>
              <a:buNone/>
            </a:pPr>
            <a:r>
              <a:rPr lang="en-US" sz="4000" b="1" i="0" u="none" strike="noStrike" cap="none" dirty="0">
                <a:solidFill>
                  <a:schemeClr val="accent1"/>
                </a:solidFill>
                <a:latin typeface="Arial"/>
                <a:ea typeface="Arial"/>
                <a:cs typeface="Arial"/>
                <a:sym typeface="Arial"/>
              </a:rPr>
              <a:t>Month to Date Updates</a:t>
            </a:r>
            <a:endParaRPr sz="4000" b="1" i="0" u="none" strike="noStrike" cap="none" dirty="0">
              <a:solidFill>
                <a:schemeClr val="accen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0"/>
          <p:cNvSpPr txBox="1">
            <a:spLocks noGrp="1"/>
          </p:cNvSpPr>
          <p:nvPr>
            <p:ph type="title"/>
          </p:nvPr>
        </p:nvSpPr>
        <p:spPr>
          <a:xfrm>
            <a:off x="249307" y="380022"/>
            <a:ext cx="408901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Plan on Demand</a:t>
            </a:r>
            <a:endParaRPr dirty="0"/>
          </a:p>
        </p:txBody>
      </p:sp>
      <p:pic>
        <p:nvPicPr>
          <p:cNvPr id="548" name="Google Shape;548;p30" descr="Graphical user interface, application, table&#10;&#10;Description automatically generated"/>
          <p:cNvPicPr preferRelativeResize="0">
            <a:picLocks noGrp="1"/>
          </p:cNvPicPr>
          <p:nvPr>
            <p:ph type="body" idx="1"/>
          </p:nvPr>
        </p:nvPicPr>
        <p:blipFill rotWithShape="1">
          <a:blip r:embed="rId3">
            <a:alphaModFix/>
          </a:blip>
          <a:srcRect/>
          <a:stretch/>
        </p:blipFill>
        <p:spPr>
          <a:xfrm>
            <a:off x="5315362" y="572554"/>
            <a:ext cx="6444744" cy="4795838"/>
          </a:xfrm>
          <a:prstGeom prst="rect">
            <a:avLst/>
          </a:prstGeom>
          <a:noFill/>
          <a:ln>
            <a:noFill/>
          </a:ln>
        </p:spPr>
      </p:pic>
      <p:sp>
        <p:nvSpPr>
          <p:cNvPr id="549" name="Google Shape;549;p30"/>
          <p:cNvSpPr txBox="1">
            <a:spLocks noGrp="1"/>
          </p:cNvSpPr>
          <p:nvPr>
            <p:ph type="body" idx="4294967295"/>
          </p:nvPr>
        </p:nvSpPr>
        <p:spPr>
          <a:xfrm>
            <a:off x="249306" y="2595563"/>
            <a:ext cx="3932238" cy="12239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The POD is in the same format as the Merchandise Plan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1"/>
          <p:cNvSpPr txBox="1">
            <a:spLocks noGrp="1"/>
          </p:cNvSpPr>
          <p:nvPr>
            <p:ph type="title"/>
          </p:nvPr>
        </p:nvSpPr>
        <p:spPr>
          <a:xfrm>
            <a:off x="249307" y="380022"/>
            <a:ext cx="3682932" cy="602028"/>
          </a:xfrm>
          <a:prstGeom prst="rect">
            <a:avLst/>
          </a:prstGeom>
          <a:noFill/>
          <a:ln w="76200" cap="flat" cmpd="sng">
            <a:noFill/>
            <a:prstDash val="solid"/>
            <a:round/>
            <a:headEnd type="none" w="sm" len="sm"/>
            <a:tailEnd type="none" w="sm" len="sm"/>
          </a:ln>
        </p:spPr>
        <p:txBody>
          <a:bodyPr spcFirstLastPara="1" wrap="square" lIns="0" tIns="0" rIns="0" bIns="91425" anchor="t" anchorCtr="0">
            <a:normAutofit fontScale="90000"/>
          </a:bodyPr>
          <a:lstStyle/>
          <a:p>
            <a:pPr marL="0" lvl="0" indent="0" algn="l" rtl="0">
              <a:lnSpc>
                <a:spcPct val="90000"/>
              </a:lnSpc>
              <a:spcBef>
                <a:spcPts val="0"/>
              </a:spcBef>
              <a:spcAft>
                <a:spcPts val="0"/>
              </a:spcAft>
              <a:buClr>
                <a:schemeClr val="accent1"/>
              </a:buClr>
              <a:buSzPct val="100000"/>
              <a:buFont typeface="Arial"/>
              <a:buNone/>
            </a:pPr>
            <a:r>
              <a:rPr lang="en-US" dirty="0"/>
              <a:t>Plan on Demand</a:t>
            </a:r>
            <a:endParaRPr dirty="0"/>
          </a:p>
        </p:txBody>
      </p:sp>
      <p:pic>
        <p:nvPicPr>
          <p:cNvPr id="555" name="Google Shape;555;p31" descr="Graphical user interface, application, table, Excel&#10;&#10;Description automatically generated"/>
          <p:cNvPicPr preferRelativeResize="0">
            <a:picLocks noGrp="1"/>
          </p:cNvPicPr>
          <p:nvPr>
            <p:ph type="body" idx="1"/>
          </p:nvPr>
        </p:nvPicPr>
        <p:blipFill rotWithShape="1">
          <a:blip r:embed="rId3">
            <a:alphaModFix/>
          </a:blip>
          <a:srcRect/>
          <a:stretch/>
        </p:blipFill>
        <p:spPr>
          <a:xfrm>
            <a:off x="4062386" y="380022"/>
            <a:ext cx="7874194" cy="5501841"/>
          </a:xfrm>
          <a:prstGeom prst="rect">
            <a:avLst/>
          </a:prstGeom>
          <a:noFill/>
          <a:ln>
            <a:noFill/>
          </a:ln>
        </p:spPr>
      </p:pic>
      <p:sp>
        <p:nvSpPr>
          <p:cNvPr id="556" name="Google Shape;556;p31"/>
          <p:cNvSpPr txBox="1">
            <a:spLocks noGrp="1"/>
          </p:cNvSpPr>
          <p:nvPr>
            <p:ph type="body" idx="4294967295"/>
          </p:nvPr>
        </p:nvSpPr>
        <p:spPr>
          <a:xfrm>
            <a:off x="249306" y="2057400"/>
            <a:ext cx="3004882"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In addition to the Merch Plan data, MTD actual data is included</a:t>
            </a:r>
            <a:endParaRPr/>
          </a:p>
        </p:txBody>
      </p:sp>
      <p:sp>
        <p:nvSpPr>
          <p:cNvPr id="557" name="Google Shape;557;p31"/>
          <p:cNvSpPr/>
          <p:nvPr/>
        </p:nvSpPr>
        <p:spPr>
          <a:xfrm>
            <a:off x="5992992" y="561458"/>
            <a:ext cx="2133600" cy="561331"/>
          </a:xfrm>
          <a:prstGeom prst="wedgeRectCallout">
            <a:avLst>
              <a:gd name="adj1" fmla="val -74404"/>
              <a:gd name="adj2" fmla="val 26451"/>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sales</a:t>
            </a:r>
            <a:endParaRPr sz="1400" b="0" i="0" u="none" strike="noStrike" cap="none">
              <a:solidFill>
                <a:srgbClr val="000000"/>
              </a:solidFill>
              <a:latin typeface="Arial"/>
              <a:ea typeface="Arial"/>
              <a:cs typeface="Arial"/>
              <a:sym typeface="Arial"/>
            </a:endParaRPr>
          </a:p>
        </p:txBody>
      </p:sp>
      <p:sp>
        <p:nvSpPr>
          <p:cNvPr id="558" name="Google Shape;558;p31"/>
          <p:cNvSpPr/>
          <p:nvPr/>
        </p:nvSpPr>
        <p:spPr>
          <a:xfrm>
            <a:off x="5992992" y="1614054"/>
            <a:ext cx="2133600" cy="443346"/>
          </a:xfrm>
          <a:prstGeom prst="wedgeRectCallout">
            <a:avLst>
              <a:gd name="adj1" fmla="val -75665"/>
              <a:gd name="adj2" fmla="val -7261"/>
            </a:avLst>
          </a:prstGeom>
          <a:solidFill>
            <a:srgbClr val="C00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MDs</a:t>
            </a:r>
            <a:endParaRPr sz="1400" b="0" i="0" u="none" strike="noStrike" cap="none">
              <a:solidFill>
                <a:srgbClr val="000000"/>
              </a:solidFill>
              <a:latin typeface="Arial"/>
              <a:ea typeface="Arial"/>
              <a:cs typeface="Arial"/>
              <a:sym typeface="Arial"/>
            </a:endParaRPr>
          </a:p>
        </p:txBody>
      </p:sp>
      <p:sp>
        <p:nvSpPr>
          <p:cNvPr id="559" name="Google Shape;559;p31"/>
          <p:cNvSpPr/>
          <p:nvPr/>
        </p:nvSpPr>
        <p:spPr>
          <a:xfrm>
            <a:off x="6096000" y="2467203"/>
            <a:ext cx="2612446" cy="626949"/>
          </a:xfrm>
          <a:prstGeom prst="wedgeRectCallout">
            <a:avLst>
              <a:gd name="adj1" fmla="val -73850"/>
              <a:gd name="adj2" fmla="val -18808"/>
            </a:avLst>
          </a:prstGeom>
          <a:solidFill>
            <a:srgbClr val="C6A934"/>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current inventory</a:t>
            </a:r>
            <a:endParaRPr sz="1400" b="0" i="0" u="none" strike="noStrike" cap="none">
              <a:solidFill>
                <a:srgbClr val="000000"/>
              </a:solidFill>
              <a:latin typeface="Arial"/>
              <a:ea typeface="Arial"/>
              <a:cs typeface="Arial"/>
              <a:sym typeface="Arial"/>
            </a:endParaRPr>
          </a:p>
        </p:txBody>
      </p:sp>
      <p:sp>
        <p:nvSpPr>
          <p:cNvPr id="560" name="Google Shape;560;p31"/>
          <p:cNvSpPr/>
          <p:nvPr/>
        </p:nvSpPr>
        <p:spPr>
          <a:xfrm>
            <a:off x="6096000" y="3389403"/>
            <a:ext cx="2133600" cy="742768"/>
          </a:xfrm>
          <a:prstGeom prst="wedgeRectCallout">
            <a:avLst>
              <a:gd name="adj1" fmla="val -83858"/>
              <a:gd name="adj2" fmla="val 10066"/>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inflow</a:t>
            </a:r>
            <a:endParaRPr sz="1400" b="0" i="0" u="none" strike="noStrike" cap="none">
              <a:solidFill>
                <a:srgbClr val="000000"/>
              </a:solidFill>
              <a:latin typeface="Arial"/>
              <a:ea typeface="Arial"/>
              <a:cs typeface="Arial"/>
              <a:sym typeface="Arial"/>
            </a:endParaRPr>
          </a:p>
        </p:txBody>
      </p:sp>
      <p:sp>
        <p:nvSpPr>
          <p:cNvPr id="561" name="Google Shape;561;p31"/>
          <p:cNvSpPr/>
          <p:nvPr/>
        </p:nvSpPr>
        <p:spPr>
          <a:xfrm>
            <a:off x="5992992" y="4785530"/>
            <a:ext cx="2473901" cy="742767"/>
          </a:xfrm>
          <a:prstGeom prst="wedgeRectCallout">
            <a:avLst>
              <a:gd name="adj1" fmla="val -72470"/>
              <a:gd name="adj2" fmla="val -71496"/>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on order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97"/>
          <p:cNvSpPr txBox="1">
            <a:spLocks noGrp="1"/>
          </p:cNvSpPr>
          <p:nvPr>
            <p:ph type="title"/>
          </p:nvPr>
        </p:nvSpPr>
        <p:spPr>
          <a:xfrm>
            <a:off x="249307" y="380022"/>
            <a:ext cx="3682613" cy="590916"/>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sz="3600" dirty="0"/>
              <a:t>Plan on Demand</a:t>
            </a:r>
            <a:endParaRPr dirty="0"/>
          </a:p>
        </p:txBody>
      </p:sp>
      <p:pic>
        <p:nvPicPr>
          <p:cNvPr id="567" name="Google Shape;567;p97" descr="Graphical user interface, application, table, Excel&#10;&#10;Description automatically generated"/>
          <p:cNvPicPr preferRelativeResize="0"/>
          <p:nvPr/>
        </p:nvPicPr>
        <p:blipFill rotWithShape="1">
          <a:blip r:embed="rId3">
            <a:alphaModFix/>
          </a:blip>
          <a:srcRect/>
          <a:stretch/>
        </p:blipFill>
        <p:spPr>
          <a:xfrm>
            <a:off x="4062386" y="380022"/>
            <a:ext cx="7874194" cy="5501841"/>
          </a:xfrm>
          <a:prstGeom prst="rect">
            <a:avLst/>
          </a:prstGeom>
          <a:noFill/>
          <a:ln>
            <a:noFill/>
          </a:ln>
        </p:spPr>
      </p:pic>
      <p:sp>
        <p:nvSpPr>
          <p:cNvPr id="568" name="Google Shape;568;p97"/>
          <p:cNvSpPr txBox="1"/>
          <p:nvPr/>
        </p:nvSpPr>
        <p:spPr>
          <a:xfrm>
            <a:off x="137546" y="2467203"/>
            <a:ext cx="3004882" cy="174919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2800"/>
              <a:buFont typeface="Arial"/>
              <a:buNone/>
            </a:pPr>
            <a:r>
              <a:rPr lang="en-US" sz="2800" b="0" i="0" u="none" strike="noStrike" cap="none">
                <a:solidFill>
                  <a:schemeClr val="dk1"/>
                </a:solidFill>
                <a:latin typeface="Arial"/>
                <a:ea typeface="Arial"/>
                <a:cs typeface="Arial"/>
                <a:sym typeface="Arial"/>
              </a:rPr>
              <a:t>In addition to the Merch Plan data, MTD actual data is included</a:t>
            </a:r>
            <a:endParaRPr/>
          </a:p>
        </p:txBody>
      </p:sp>
      <p:sp>
        <p:nvSpPr>
          <p:cNvPr id="569" name="Google Shape;569;p97"/>
          <p:cNvSpPr/>
          <p:nvPr/>
        </p:nvSpPr>
        <p:spPr>
          <a:xfrm>
            <a:off x="5992992" y="561458"/>
            <a:ext cx="2133600" cy="561331"/>
          </a:xfrm>
          <a:prstGeom prst="wedgeRectCallout">
            <a:avLst>
              <a:gd name="adj1" fmla="val -74404"/>
              <a:gd name="adj2" fmla="val 26451"/>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sales</a:t>
            </a:r>
            <a:endParaRPr sz="1400" b="0" i="0" u="none" strike="noStrike" cap="none">
              <a:solidFill>
                <a:srgbClr val="000000"/>
              </a:solidFill>
              <a:latin typeface="Arial"/>
              <a:ea typeface="Arial"/>
              <a:cs typeface="Arial"/>
              <a:sym typeface="Arial"/>
            </a:endParaRPr>
          </a:p>
        </p:txBody>
      </p:sp>
      <p:sp>
        <p:nvSpPr>
          <p:cNvPr id="570" name="Google Shape;570;p97"/>
          <p:cNvSpPr/>
          <p:nvPr/>
        </p:nvSpPr>
        <p:spPr>
          <a:xfrm>
            <a:off x="5992992" y="1614054"/>
            <a:ext cx="2133600" cy="443346"/>
          </a:xfrm>
          <a:prstGeom prst="wedgeRectCallout">
            <a:avLst>
              <a:gd name="adj1" fmla="val -75665"/>
              <a:gd name="adj2" fmla="val -7261"/>
            </a:avLst>
          </a:prstGeom>
          <a:solidFill>
            <a:srgbClr val="C00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MDs</a:t>
            </a:r>
            <a:endParaRPr sz="1400" b="0" i="0" u="none" strike="noStrike" cap="none">
              <a:solidFill>
                <a:srgbClr val="000000"/>
              </a:solidFill>
              <a:latin typeface="Arial"/>
              <a:ea typeface="Arial"/>
              <a:cs typeface="Arial"/>
              <a:sym typeface="Arial"/>
            </a:endParaRPr>
          </a:p>
        </p:txBody>
      </p:sp>
      <p:sp>
        <p:nvSpPr>
          <p:cNvPr id="571" name="Google Shape;571;p97"/>
          <p:cNvSpPr/>
          <p:nvPr/>
        </p:nvSpPr>
        <p:spPr>
          <a:xfrm>
            <a:off x="6096000" y="2467203"/>
            <a:ext cx="2612446" cy="626949"/>
          </a:xfrm>
          <a:prstGeom prst="wedgeRectCallout">
            <a:avLst>
              <a:gd name="adj1" fmla="val -73850"/>
              <a:gd name="adj2" fmla="val -18808"/>
            </a:avLst>
          </a:prstGeom>
          <a:solidFill>
            <a:srgbClr val="C6A934"/>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current inventory</a:t>
            </a:r>
            <a:endParaRPr sz="1400" b="0" i="0" u="none" strike="noStrike" cap="none">
              <a:solidFill>
                <a:srgbClr val="000000"/>
              </a:solidFill>
              <a:latin typeface="Arial"/>
              <a:ea typeface="Arial"/>
              <a:cs typeface="Arial"/>
              <a:sym typeface="Arial"/>
            </a:endParaRPr>
          </a:p>
        </p:txBody>
      </p:sp>
      <p:sp>
        <p:nvSpPr>
          <p:cNvPr id="572" name="Google Shape;572;p97"/>
          <p:cNvSpPr/>
          <p:nvPr/>
        </p:nvSpPr>
        <p:spPr>
          <a:xfrm>
            <a:off x="6096000" y="3389403"/>
            <a:ext cx="2133600" cy="742768"/>
          </a:xfrm>
          <a:prstGeom prst="wedgeRectCallout">
            <a:avLst>
              <a:gd name="adj1" fmla="val -83858"/>
              <a:gd name="adj2" fmla="val 10066"/>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inflow</a:t>
            </a:r>
            <a:endParaRPr sz="1400" b="0" i="0" u="none" strike="noStrike" cap="none">
              <a:solidFill>
                <a:srgbClr val="000000"/>
              </a:solidFill>
              <a:latin typeface="Arial"/>
              <a:ea typeface="Arial"/>
              <a:cs typeface="Arial"/>
              <a:sym typeface="Arial"/>
            </a:endParaRPr>
          </a:p>
        </p:txBody>
      </p:sp>
      <p:sp>
        <p:nvSpPr>
          <p:cNvPr id="573" name="Google Shape;573;p97"/>
          <p:cNvSpPr/>
          <p:nvPr/>
        </p:nvSpPr>
        <p:spPr>
          <a:xfrm>
            <a:off x="5992992" y="4785530"/>
            <a:ext cx="2473901" cy="742767"/>
          </a:xfrm>
          <a:prstGeom prst="wedgeRectCallout">
            <a:avLst>
              <a:gd name="adj1" fmla="val -72470"/>
              <a:gd name="adj2" fmla="val -71496"/>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on order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32" descr="Graphical user interface, application, table, Excel&#10;&#10;Description automatically generated"/>
          <p:cNvPicPr preferRelativeResize="0">
            <a:picLocks noGrp="1"/>
          </p:cNvPicPr>
          <p:nvPr>
            <p:ph type="body" idx="1"/>
          </p:nvPr>
        </p:nvPicPr>
        <p:blipFill rotWithShape="1">
          <a:blip r:embed="rId3">
            <a:alphaModFix/>
          </a:blip>
          <a:srcRect/>
          <a:stretch/>
        </p:blipFill>
        <p:spPr>
          <a:xfrm>
            <a:off x="4062386" y="380022"/>
            <a:ext cx="7874194" cy="5501841"/>
          </a:xfrm>
          <a:prstGeom prst="rect">
            <a:avLst/>
          </a:prstGeom>
          <a:noFill/>
          <a:ln>
            <a:noFill/>
          </a:ln>
        </p:spPr>
      </p:pic>
      <p:sp>
        <p:nvSpPr>
          <p:cNvPr id="579" name="Google Shape;579;p32"/>
          <p:cNvSpPr txBox="1">
            <a:spLocks noGrp="1"/>
          </p:cNvSpPr>
          <p:nvPr>
            <p:ph type="body" idx="4294967295"/>
          </p:nvPr>
        </p:nvSpPr>
        <p:spPr>
          <a:xfrm>
            <a:off x="249306" y="1510353"/>
            <a:ext cx="2910753" cy="43586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00"/>
              <a:buNone/>
            </a:pPr>
            <a:r>
              <a:rPr lang="en-US" sz="2200"/>
              <a:t>The MTD data is used to provide both Updated and Trend numbers.</a:t>
            </a:r>
            <a:endParaRPr/>
          </a:p>
          <a:p>
            <a:pPr marL="0" lvl="0" indent="0" algn="l" rtl="0">
              <a:lnSpc>
                <a:spcPct val="90000"/>
              </a:lnSpc>
              <a:spcBef>
                <a:spcPts val="1000"/>
              </a:spcBef>
              <a:spcAft>
                <a:spcPts val="0"/>
              </a:spcAft>
              <a:buSzPts val="2200"/>
              <a:buNone/>
            </a:pPr>
            <a:r>
              <a:rPr lang="en-US" sz="2200"/>
              <a:t>Sales Trend assumes the month to date sales rate will be maintained for the entire month. Updated sales recalculates from the MTD status while Plan stays the target.  </a:t>
            </a:r>
            <a:endParaRPr/>
          </a:p>
          <a:p>
            <a:pPr marL="0" lvl="0" indent="0" algn="l" rtl="0">
              <a:lnSpc>
                <a:spcPct val="90000"/>
              </a:lnSpc>
              <a:spcBef>
                <a:spcPts val="1000"/>
              </a:spcBef>
              <a:spcAft>
                <a:spcPts val="0"/>
              </a:spcAft>
              <a:buSzPts val="2200"/>
              <a:buNone/>
            </a:pPr>
            <a:endParaRPr sz="2200"/>
          </a:p>
          <a:p>
            <a:pPr marL="0" lvl="0" indent="0" algn="l" rtl="0">
              <a:lnSpc>
                <a:spcPct val="90000"/>
              </a:lnSpc>
              <a:spcBef>
                <a:spcPts val="1000"/>
              </a:spcBef>
              <a:spcAft>
                <a:spcPts val="0"/>
              </a:spcAft>
              <a:buSzPts val="2200"/>
              <a:buNone/>
            </a:pPr>
            <a:endParaRPr sz="2200"/>
          </a:p>
        </p:txBody>
      </p:sp>
      <p:sp>
        <p:nvSpPr>
          <p:cNvPr id="580" name="Google Shape;580;p32"/>
          <p:cNvSpPr/>
          <p:nvPr/>
        </p:nvSpPr>
        <p:spPr>
          <a:xfrm>
            <a:off x="6312278" y="380022"/>
            <a:ext cx="2133600" cy="443346"/>
          </a:xfrm>
          <a:prstGeom prst="wedgeRectCallout">
            <a:avLst>
              <a:gd name="adj1" fmla="val -64951"/>
              <a:gd name="adj2" fmla="val -19393"/>
            </a:avLst>
          </a:prstGeom>
          <a:solidFill>
            <a:srgbClr val="008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sales</a:t>
            </a:r>
            <a:endParaRPr sz="1400" b="0" i="0" u="none" strike="noStrike" cap="none">
              <a:solidFill>
                <a:srgbClr val="000000"/>
              </a:solidFill>
              <a:latin typeface="Arial"/>
              <a:ea typeface="Arial"/>
              <a:cs typeface="Arial"/>
              <a:sym typeface="Arial"/>
            </a:endParaRPr>
          </a:p>
        </p:txBody>
      </p:sp>
      <p:sp>
        <p:nvSpPr>
          <p:cNvPr id="581" name="Google Shape;581;p32"/>
          <p:cNvSpPr/>
          <p:nvPr/>
        </p:nvSpPr>
        <p:spPr>
          <a:xfrm>
            <a:off x="6324443" y="1225547"/>
            <a:ext cx="2133600" cy="443346"/>
          </a:xfrm>
          <a:prstGeom prst="wedgeRectCallout">
            <a:avLst>
              <a:gd name="adj1" fmla="val -64320"/>
              <a:gd name="adj2" fmla="val -1195"/>
            </a:avLst>
          </a:prstGeom>
          <a:solidFill>
            <a:srgbClr val="C00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MDs</a:t>
            </a:r>
            <a:endParaRPr sz="1400" b="0" i="0" u="none" strike="noStrike" cap="none">
              <a:solidFill>
                <a:srgbClr val="000000"/>
              </a:solidFill>
              <a:latin typeface="Arial"/>
              <a:ea typeface="Arial"/>
              <a:cs typeface="Arial"/>
              <a:sym typeface="Arial"/>
            </a:endParaRPr>
          </a:p>
        </p:txBody>
      </p:sp>
      <p:sp>
        <p:nvSpPr>
          <p:cNvPr id="582" name="Google Shape;582;p32"/>
          <p:cNvSpPr/>
          <p:nvPr/>
        </p:nvSpPr>
        <p:spPr>
          <a:xfrm>
            <a:off x="6162315" y="2056670"/>
            <a:ext cx="2612446" cy="443346"/>
          </a:xfrm>
          <a:prstGeom prst="wedgeRectCallout">
            <a:avLst>
              <a:gd name="adj1" fmla="val -56349"/>
              <a:gd name="adj2" fmla="val -7261"/>
            </a:avLst>
          </a:prstGeom>
          <a:solidFill>
            <a:srgbClr val="C6A934"/>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Inventory</a:t>
            </a:r>
            <a:endParaRPr sz="1400" b="0" i="0" u="none" strike="noStrike" cap="none">
              <a:solidFill>
                <a:srgbClr val="000000"/>
              </a:solidFill>
              <a:latin typeface="Arial"/>
              <a:ea typeface="Arial"/>
              <a:cs typeface="Arial"/>
              <a:sym typeface="Arial"/>
            </a:endParaRPr>
          </a:p>
        </p:txBody>
      </p:sp>
      <p:sp>
        <p:nvSpPr>
          <p:cNvPr id="583" name="Google Shape;583;p32"/>
          <p:cNvSpPr/>
          <p:nvPr/>
        </p:nvSpPr>
        <p:spPr>
          <a:xfrm>
            <a:off x="5493311" y="3825203"/>
            <a:ext cx="1662264" cy="443346"/>
          </a:xfrm>
          <a:prstGeom prst="wedgeRectCallout">
            <a:avLst>
              <a:gd name="adj1" fmla="val -58045"/>
              <a:gd name="adj2" fmla="val 183823"/>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Inflow</a:t>
            </a:r>
            <a:endParaRPr sz="1400" b="0" i="0" u="none" strike="noStrike" cap="none">
              <a:solidFill>
                <a:srgbClr val="000000"/>
              </a:solidFill>
              <a:latin typeface="Arial"/>
              <a:ea typeface="Arial"/>
              <a:cs typeface="Arial"/>
              <a:sym typeface="Arial"/>
            </a:endParaRPr>
          </a:p>
        </p:txBody>
      </p:sp>
      <p:sp>
        <p:nvSpPr>
          <p:cNvPr id="584" name="Google Shape;584;p32"/>
          <p:cNvSpPr/>
          <p:nvPr/>
        </p:nvSpPr>
        <p:spPr>
          <a:xfrm>
            <a:off x="6096000" y="4413898"/>
            <a:ext cx="1927389" cy="443346"/>
          </a:xfrm>
          <a:prstGeom prst="wedgeRectCallout">
            <a:avLst>
              <a:gd name="adj1" fmla="val -88508"/>
              <a:gd name="adj2" fmla="val 123162"/>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OTB</a:t>
            </a:r>
            <a:endParaRPr sz="1400" b="0" i="0" u="none" strike="noStrike" cap="none">
              <a:solidFill>
                <a:srgbClr val="000000"/>
              </a:solidFill>
              <a:latin typeface="Arial"/>
              <a:ea typeface="Arial"/>
              <a:cs typeface="Arial"/>
              <a:sym typeface="Arial"/>
            </a:endParaRPr>
          </a:p>
        </p:txBody>
      </p:sp>
      <p:sp>
        <p:nvSpPr>
          <p:cNvPr id="585" name="Google Shape;585;p32"/>
          <p:cNvSpPr/>
          <p:nvPr/>
        </p:nvSpPr>
        <p:spPr>
          <a:xfrm>
            <a:off x="5678702" y="5660190"/>
            <a:ext cx="1789836" cy="443346"/>
          </a:xfrm>
          <a:prstGeom prst="wedgeRectCallout">
            <a:avLst>
              <a:gd name="adj1" fmla="val -64408"/>
              <a:gd name="adj2" fmla="val -34559"/>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Updated OTB</a:t>
            </a:r>
            <a:endParaRPr sz="1400" b="0" i="0" u="none" strike="noStrike" cap="none">
              <a:solidFill>
                <a:srgbClr val="000000"/>
              </a:solidFill>
              <a:latin typeface="Arial"/>
              <a:ea typeface="Arial"/>
              <a:cs typeface="Arial"/>
              <a:sym typeface="Arial"/>
            </a:endParaRPr>
          </a:p>
        </p:txBody>
      </p:sp>
      <p:sp>
        <p:nvSpPr>
          <p:cNvPr id="586" name="Google Shape;586;p32"/>
          <p:cNvSpPr/>
          <p:nvPr/>
        </p:nvSpPr>
        <p:spPr>
          <a:xfrm>
            <a:off x="6312278" y="5013697"/>
            <a:ext cx="2133600" cy="443346"/>
          </a:xfrm>
          <a:prstGeom prst="wedgeRectCallout">
            <a:avLst>
              <a:gd name="adj1" fmla="val -93942"/>
              <a:gd name="adj2" fmla="val 50368"/>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Updated Inflow</a:t>
            </a:r>
            <a:endParaRPr sz="1400" b="0" i="0" u="none" strike="noStrike" cap="none">
              <a:solidFill>
                <a:srgbClr val="000000"/>
              </a:solidFill>
              <a:latin typeface="Arial"/>
              <a:ea typeface="Arial"/>
              <a:cs typeface="Arial"/>
              <a:sym typeface="Arial"/>
            </a:endParaRPr>
          </a:p>
        </p:txBody>
      </p:sp>
      <p:sp>
        <p:nvSpPr>
          <p:cNvPr id="587" name="Google Shape;587;p32"/>
          <p:cNvSpPr txBox="1">
            <a:spLocks noGrp="1"/>
          </p:cNvSpPr>
          <p:nvPr>
            <p:ph type="title"/>
          </p:nvPr>
        </p:nvSpPr>
        <p:spPr>
          <a:xfrm>
            <a:off x="249307" y="380022"/>
            <a:ext cx="3682613" cy="590916"/>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sz="3600" dirty="0"/>
              <a:t>Plan on Demand</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33" descr="Graphical user interface, application, table, Excel&#10;&#10;Description automatically generated"/>
          <p:cNvPicPr preferRelativeResize="0">
            <a:picLocks noGrp="1"/>
          </p:cNvPicPr>
          <p:nvPr>
            <p:ph type="body" idx="1"/>
          </p:nvPr>
        </p:nvPicPr>
        <p:blipFill rotWithShape="1">
          <a:blip r:embed="rId3">
            <a:alphaModFix/>
          </a:blip>
          <a:srcRect/>
          <a:stretch/>
        </p:blipFill>
        <p:spPr>
          <a:xfrm>
            <a:off x="4062386" y="380022"/>
            <a:ext cx="7874194" cy="5501841"/>
          </a:xfrm>
          <a:prstGeom prst="rect">
            <a:avLst/>
          </a:prstGeom>
          <a:noFill/>
          <a:ln>
            <a:noFill/>
          </a:ln>
        </p:spPr>
      </p:pic>
      <p:sp>
        <p:nvSpPr>
          <p:cNvPr id="593" name="Google Shape;593;p33"/>
          <p:cNvSpPr/>
          <p:nvPr/>
        </p:nvSpPr>
        <p:spPr>
          <a:xfrm>
            <a:off x="6312277" y="495577"/>
            <a:ext cx="3873840" cy="480560"/>
          </a:xfrm>
          <a:prstGeom prst="wedgeRectCallout">
            <a:avLst>
              <a:gd name="adj1" fmla="val -58009"/>
              <a:gd name="adj2" fmla="val -47375"/>
            </a:avLst>
          </a:prstGeom>
          <a:solidFill>
            <a:srgbClr val="008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sales based on MTD sales</a:t>
            </a:r>
            <a:endParaRPr sz="1400" b="0" i="0" u="none" strike="noStrike" cap="none">
              <a:solidFill>
                <a:srgbClr val="000000"/>
              </a:solidFill>
              <a:latin typeface="Arial"/>
              <a:ea typeface="Arial"/>
              <a:cs typeface="Arial"/>
              <a:sym typeface="Arial"/>
            </a:endParaRPr>
          </a:p>
        </p:txBody>
      </p:sp>
      <p:sp>
        <p:nvSpPr>
          <p:cNvPr id="594" name="Google Shape;594;p33"/>
          <p:cNvSpPr/>
          <p:nvPr/>
        </p:nvSpPr>
        <p:spPr>
          <a:xfrm>
            <a:off x="6324443" y="1394235"/>
            <a:ext cx="3873840" cy="443346"/>
          </a:xfrm>
          <a:prstGeom prst="wedgeRectCallout">
            <a:avLst>
              <a:gd name="adj1" fmla="val -58419"/>
              <a:gd name="adj2" fmla="val -31526"/>
            </a:avLst>
          </a:prstGeom>
          <a:solidFill>
            <a:srgbClr val="C00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MDs based on MTD MDs</a:t>
            </a:r>
            <a:endParaRPr sz="1400" b="0" i="0" u="none" strike="noStrike" cap="none">
              <a:solidFill>
                <a:srgbClr val="000000"/>
              </a:solidFill>
              <a:latin typeface="Arial"/>
              <a:ea typeface="Arial"/>
              <a:cs typeface="Arial"/>
              <a:sym typeface="Arial"/>
            </a:endParaRPr>
          </a:p>
        </p:txBody>
      </p:sp>
      <p:sp>
        <p:nvSpPr>
          <p:cNvPr id="595" name="Google Shape;595;p33"/>
          <p:cNvSpPr/>
          <p:nvPr/>
        </p:nvSpPr>
        <p:spPr>
          <a:xfrm>
            <a:off x="6579174" y="1967196"/>
            <a:ext cx="4407073" cy="1022706"/>
          </a:xfrm>
          <a:prstGeom prst="wedgeRectCallout">
            <a:avLst>
              <a:gd name="adj1" fmla="val -62411"/>
              <a:gd name="adj2" fmla="val -20045"/>
            </a:avLst>
          </a:prstGeom>
          <a:solidFill>
            <a:srgbClr val="C6A934"/>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Inventory based on actual inventory, trend sales &amp; MDs, on order and Inventory Plan for next month</a:t>
            </a:r>
            <a:endParaRPr sz="1400" b="0" i="0" u="none" strike="noStrike" cap="none">
              <a:solidFill>
                <a:srgbClr val="000000"/>
              </a:solidFill>
              <a:latin typeface="Arial"/>
              <a:ea typeface="Arial"/>
              <a:cs typeface="Arial"/>
              <a:sym typeface="Arial"/>
            </a:endParaRPr>
          </a:p>
        </p:txBody>
      </p:sp>
      <p:sp>
        <p:nvSpPr>
          <p:cNvPr id="596" name="Google Shape;596;p33"/>
          <p:cNvSpPr/>
          <p:nvPr/>
        </p:nvSpPr>
        <p:spPr>
          <a:xfrm>
            <a:off x="5493310" y="3092825"/>
            <a:ext cx="2601819" cy="1151736"/>
          </a:xfrm>
          <a:prstGeom prst="wedgeRectCallout">
            <a:avLst>
              <a:gd name="adj1" fmla="val -53946"/>
              <a:gd name="adj2" fmla="val 107208"/>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Inflow required to support sales and inventory trends</a:t>
            </a:r>
            <a:endParaRPr sz="1400" b="0" i="0" u="none" strike="noStrike" cap="none">
              <a:solidFill>
                <a:srgbClr val="000000"/>
              </a:solidFill>
              <a:latin typeface="Arial"/>
              <a:ea typeface="Arial"/>
              <a:cs typeface="Arial"/>
              <a:sym typeface="Arial"/>
            </a:endParaRPr>
          </a:p>
        </p:txBody>
      </p:sp>
      <p:sp>
        <p:nvSpPr>
          <p:cNvPr id="597" name="Google Shape;597;p33"/>
          <p:cNvSpPr/>
          <p:nvPr/>
        </p:nvSpPr>
        <p:spPr>
          <a:xfrm>
            <a:off x="6162315" y="4520806"/>
            <a:ext cx="3677788" cy="782772"/>
          </a:xfrm>
          <a:prstGeom prst="wedgeRectCallout">
            <a:avLst>
              <a:gd name="adj1" fmla="val -72055"/>
              <a:gd name="adj2" fmla="val 3555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OTB required to support sales and inventory trends</a:t>
            </a:r>
            <a:endParaRPr sz="1400" b="0" i="0" u="none" strike="noStrike" cap="none">
              <a:solidFill>
                <a:srgbClr val="000000"/>
              </a:solidFill>
              <a:latin typeface="Arial"/>
              <a:ea typeface="Arial"/>
              <a:cs typeface="Arial"/>
              <a:sym typeface="Arial"/>
            </a:endParaRPr>
          </a:p>
        </p:txBody>
      </p:sp>
      <p:sp>
        <p:nvSpPr>
          <p:cNvPr id="598" name="Google Shape;598;p33"/>
          <p:cNvSpPr/>
          <p:nvPr/>
        </p:nvSpPr>
        <p:spPr>
          <a:xfrm>
            <a:off x="6096000" y="5406501"/>
            <a:ext cx="4000002" cy="751607"/>
          </a:xfrm>
          <a:prstGeom prst="wedgeRectCallout">
            <a:avLst>
              <a:gd name="adj1" fmla="val -68442"/>
              <a:gd name="adj2" fmla="val -5933"/>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Updated OTB is new OTB based on MTD status to meet Plan</a:t>
            </a:r>
            <a:endParaRPr sz="1400" b="0" i="0" u="none" strike="noStrike" cap="none">
              <a:solidFill>
                <a:srgbClr val="000000"/>
              </a:solidFill>
              <a:latin typeface="Arial"/>
              <a:ea typeface="Arial"/>
              <a:cs typeface="Arial"/>
              <a:sym typeface="Arial"/>
            </a:endParaRPr>
          </a:p>
        </p:txBody>
      </p:sp>
      <p:sp>
        <p:nvSpPr>
          <p:cNvPr id="599" name="Google Shape;599;p33"/>
          <p:cNvSpPr/>
          <p:nvPr/>
        </p:nvSpPr>
        <p:spPr>
          <a:xfrm>
            <a:off x="1155251" y="3848206"/>
            <a:ext cx="2219961" cy="1382699"/>
          </a:xfrm>
          <a:prstGeom prst="wedgeRectCallout">
            <a:avLst>
              <a:gd name="adj1" fmla="val 136236"/>
              <a:gd name="adj2" fmla="val 68846"/>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Updated Inflow is new inflow based on MTD status to meet Plan </a:t>
            </a:r>
            <a:endParaRPr sz="1400" b="0" i="0" u="none" strike="noStrike" cap="none">
              <a:solidFill>
                <a:srgbClr val="000000"/>
              </a:solidFill>
              <a:latin typeface="Arial"/>
              <a:ea typeface="Arial"/>
              <a:cs typeface="Arial"/>
              <a:sym typeface="Arial"/>
            </a:endParaRPr>
          </a:p>
        </p:txBody>
      </p:sp>
      <p:sp>
        <p:nvSpPr>
          <p:cNvPr id="600" name="Google Shape;600;p33"/>
          <p:cNvSpPr txBox="1">
            <a:spLocks noGrp="1"/>
          </p:cNvSpPr>
          <p:nvPr>
            <p:ph type="title"/>
          </p:nvPr>
        </p:nvSpPr>
        <p:spPr>
          <a:xfrm>
            <a:off x="249307" y="380022"/>
            <a:ext cx="3682613" cy="590916"/>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sz="3600" dirty="0"/>
              <a:t>Plan on Demand</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34" descr="Graphical user interface, application, table, Excel&#10;&#10;Description automatically generated"/>
          <p:cNvPicPr preferRelativeResize="0">
            <a:picLocks noGrp="1"/>
          </p:cNvPicPr>
          <p:nvPr>
            <p:ph type="body" idx="1"/>
          </p:nvPr>
        </p:nvPicPr>
        <p:blipFill rotWithShape="1">
          <a:blip r:embed="rId3">
            <a:alphaModFix/>
          </a:blip>
          <a:srcRect/>
          <a:stretch/>
        </p:blipFill>
        <p:spPr>
          <a:xfrm>
            <a:off x="4062386" y="380022"/>
            <a:ext cx="7874194" cy="5501841"/>
          </a:xfrm>
          <a:prstGeom prst="rect">
            <a:avLst/>
          </a:prstGeom>
          <a:noFill/>
          <a:ln>
            <a:noFill/>
          </a:ln>
        </p:spPr>
      </p:pic>
      <p:sp>
        <p:nvSpPr>
          <p:cNvPr id="606" name="Google Shape;606;p34"/>
          <p:cNvSpPr txBox="1"/>
          <p:nvPr/>
        </p:nvSpPr>
        <p:spPr>
          <a:xfrm>
            <a:off x="249306" y="1510353"/>
            <a:ext cx="2910753" cy="4358635"/>
          </a:xfrm>
          <a:prstGeom prst="rect">
            <a:avLst/>
          </a:prstGeom>
          <a:noFill/>
          <a:ln>
            <a:noFill/>
          </a:ln>
        </p:spPr>
        <p:txBody>
          <a:bodyPr spcFirstLastPara="1" wrap="square" lIns="91425" tIns="45700" rIns="91425" bIns="45700" anchor="t" anchorCtr="0">
            <a:normAutofit/>
          </a:bodyPr>
          <a:lstStyle/>
          <a:p>
            <a:pPr lvl="0">
              <a:lnSpc>
                <a:spcPct val="90000"/>
              </a:lnSpc>
              <a:buClr>
                <a:schemeClr val="accent1"/>
              </a:buClr>
              <a:buSzPts val="2200"/>
            </a:pPr>
            <a:r>
              <a:rPr lang="en-US" sz="2200" dirty="0">
                <a:solidFill>
                  <a:schemeClr val="dk1"/>
                </a:solidFill>
              </a:rPr>
              <a:t>The POD is often used as the main reference during Plan review meetings.</a:t>
            </a:r>
          </a:p>
          <a:p>
            <a:pPr lvl="0">
              <a:lnSpc>
                <a:spcPct val="90000"/>
              </a:lnSpc>
              <a:buClr>
                <a:schemeClr val="accent1"/>
              </a:buClr>
              <a:buSzPts val="2200"/>
            </a:pPr>
            <a:r>
              <a:rPr lang="en-US" sz="2200" dirty="0">
                <a:solidFill>
                  <a:schemeClr val="dk1"/>
                </a:solidFill>
              </a:rPr>
              <a:t>It is also useful any day of the month as it shows MTD actuals plus Updated and Trend numbers.</a:t>
            </a:r>
          </a:p>
        </p:txBody>
      </p:sp>
      <p:sp>
        <p:nvSpPr>
          <p:cNvPr id="607" name="Google Shape;607;p34"/>
          <p:cNvSpPr/>
          <p:nvPr/>
        </p:nvSpPr>
        <p:spPr>
          <a:xfrm>
            <a:off x="8770013" y="1321451"/>
            <a:ext cx="2208667" cy="1018337"/>
          </a:xfrm>
          <a:prstGeom prst="wedgeRectCallout">
            <a:avLst>
              <a:gd name="adj1" fmla="val -51275"/>
              <a:gd name="adj2" fmla="val -95959"/>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The POD has all the of the Merchandise Plan data</a:t>
            </a:r>
            <a:endParaRPr sz="1400" b="0" i="0" u="none" strike="noStrike" cap="none">
              <a:solidFill>
                <a:srgbClr val="000000"/>
              </a:solidFill>
              <a:latin typeface="Arial"/>
              <a:ea typeface="Arial"/>
              <a:cs typeface="Arial"/>
              <a:sym typeface="Arial"/>
            </a:endParaRPr>
          </a:p>
        </p:txBody>
      </p:sp>
      <p:sp>
        <p:nvSpPr>
          <p:cNvPr id="608" name="Google Shape;608;p34"/>
          <p:cNvSpPr/>
          <p:nvPr/>
        </p:nvSpPr>
        <p:spPr>
          <a:xfrm>
            <a:off x="5992675" y="2621773"/>
            <a:ext cx="2208667" cy="1018337"/>
          </a:xfrm>
          <a:prstGeom prst="wedgeRectCallout">
            <a:avLst>
              <a:gd name="adj1" fmla="val -73192"/>
              <a:gd name="adj2" fmla="val -4446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The POD also has the MTD updates</a:t>
            </a:r>
            <a:endParaRPr sz="1400" b="0" i="0" u="none" strike="noStrike" cap="none">
              <a:solidFill>
                <a:srgbClr val="000000"/>
              </a:solidFill>
              <a:latin typeface="Arial"/>
              <a:ea typeface="Arial"/>
              <a:cs typeface="Arial"/>
              <a:sym typeface="Arial"/>
            </a:endParaRPr>
          </a:p>
        </p:txBody>
      </p:sp>
      <p:sp>
        <p:nvSpPr>
          <p:cNvPr id="609" name="Google Shape;609;p34"/>
          <p:cNvSpPr/>
          <p:nvPr/>
        </p:nvSpPr>
        <p:spPr>
          <a:xfrm>
            <a:off x="6096000" y="4629821"/>
            <a:ext cx="2208667" cy="1018337"/>
          </a:xfrm>
          <a:prstGeom prst="wedgeRectCallout">
            <a:avLst>
              <a:gd name="adj1" fmla="val -76846"/>
              <a:gd name="adj2" fmla="val 11001"/>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And the Updated and Trend revisions</a:t>
            </a:r>
            <a:endParaRPr sz="1400" b="0" i="0" u="none" strike="noStrike" cap="none">
              <a:solidFill>
                <a:srgbClr val="000000"/>
              </a:solidFill>
              <a:latin typeface="Arial"/>
              <a:ea typeface="Arial"/>
              <a:cs typeface="Arial"/>
              <a:sym typeface="Arial"/>
            </a:endParaRPr>
          </a:p>
        </p:txBody>
      </p:sp>
      <p:sp>
        <p:nvSpPr>
          <p:cNvPr id="610" name="Google Shape;610;p34"/>
          <p:cNvSpPr txBox="1">
            <a:spLocks noGrp="1"/>
          </p:cNvSpPr>
          <p:nvPr>
            <p:ph type="title"/>
          </p:nvPr>
        </p:nvSpPr>
        <p:spPr>
          <a:xfrm>
            <a:off x="249307" y="380022"/>
            <a:ext cx="3682613" cy="590916"/>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sz="3600" dirty="0"/>
              <a:t>Plan on Demand</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cxnSp>
        <p:nvCxnSpPr>
          <p:cNvPr id="615" name="Google Shape;615;p35"/>
          <p:cNvCxnSpPr/>
          <p:nvPr/>
        </p:nvCxnSpPr>
        <p:spPr>
          <a:xfrm rot="10800000" flipH="1">
            <a:off x="4985238" y="4275690"/>
            <a:ext cx="272562" cy="801893"/>
          </a:xfrm>
          <a:prstGeom prst="straightConnector1">
            <a:avLst/>
          </a:prstGeom>
          <a:noFill/>
          <a:ln w="31750" cap="flat" cmpd="sng">
            <a:solidFill>
              <a:schemeClr val="accent4"/>
            </a:solidFill>
            <a:prstDash val="solid"/>
            <a:miter lim="800000"/>
            <a:headEnd type="none" w="sm" len="sm"/>
            <a:tailEnd type="none" w="sm" len="sm"/>
          </a:ln>
        </p:spPr>
      </p:cxnSp>
      <p:cxnSp>
        <p:nvCxnSpPr>
          <p:cNvPr id="616" name="Google Shape;616;p35"/>
          <p:cNvCxnSpPr/>
          <p:nvPr/>
        </p:nvCxnSpPr>
        <p:spPr>
          <a:xfrm>
            <a:off x="5894368" y="1943100"/>
            <a:ext cx="0" cy="1215360"/>
          </a:xfrm>
          <a:prstGeom prst="straightConnector1">
            <a:avLst/>
          </a:prstGeom>
          <a:noFill/>
          <a:ln w="31750" cap="flat" cmpd="sng">
            <a:solidFill>
              <a:srgbClr val="A5A5A5"/>
            </a:solidFill>
            <a:prstDash val="solid"/>
            <a:miter lim="800000"/>
            <a:headEnd type="none" w="sm" len="sm"/>
            <a:tailEnd type="none" w="sm" len="sm"/>
          </a:ln>
        </p:spPr>
      </p:cxnSp>
      <p:sp>
        <p:nvSpPr>
          <p:cNvPr id="617" name="Google Shape;617;p35"/>
          <p:cNvSpPr txBox="1">
            <a:spLocks noGrp="1"/>
          </p:cNvSpPr>
          <p:nvPr>
            <p:ph type="title"/>
          </p:nvPr>
        </p:nvSpPr>
        <p:spPr>
          <a:xfrm>
            <a:off x="249307" y="380022"/>
            <a:ext cx="5645062"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Month to Date Updates</a:t>
            </a:r>
            <a:endParaRPr dirty="0"/>
          </a:p>
        </p:txBody>
      </p:sp>
      <p:cxnSp>
        <p:nvCxnSpPr>
          <p:cNvPr id="618" name="Google Shape;618;p35"/>
          <p:cNvCxnSpPr/>
          <p:nvPr/>
        </p:nvCxnSpPr>
        <p:spPr>
          <a:xfrm rot="10800000" flipH="1">
            <a:off x="3244362" y="4064672"/>
            <a:ext cx="1239715" cy="720231"/>
          </a:xfrm>
          <a:prstGeom prst="straightConnector1">
            <a:avLst/>
          </a:prstGeom>
          <a:noFill/>
          <a:ln w="31750" cap="flat" cmpd="sng">
            <a:solidFill>
              <a:schemeClr val="accent4"/>
            </a:solidFill>
            <a:prstDash val="solid"/>
            <a:miter lim="800000"/>
            <a:headEnd type="none" w="sm" len="sm"/>
            <a:tailEnd type="none" w="sm" len="sm"/>
          </a:ln>
        </p:spPr>
      </p:cxnSp>
      <p:sp>
        <p:nvSpPr>
          <p:cNvPr id="619" name="Google Shape;619;p35"/>
          <p:cNvSpPr/>
          <p:nvPr/>
        </p:nvSpPr>
        <p:spPr>
          <a:xfrm>
            <a:off x="2090906" y="4425462"/>
            <a:ext cx="1470824" cy="1017042"/>
          </a:xfrm>
          <a:prstGeom prst="rect">
            <a:avLst/>
          </a:prstGeom>
          <a:solidFill>
            <a:schemeClr val="accent4"/>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cxnSp>
        <p:nvCxnSpPr>
          <p:cNvPr id="620" name="Google Shape;620;p35"/>
          <p:cNvCxnSpPr>
            <a:stCxn id="621" idx="1"/>
          </p:cNvCxnSpPr>
          <p:nvPr/>
        </p:nvCxnSpPr>
        <p:spPr>
          <a:xfrm flipH="1">
            <a:off x="7505744" y="3579480"/>
            <a:ext cx="1213200" cy="39600"/>
          </a:xfrm>
          <a:prstGeom prst="straightConnector1">
            <a:avLst/>
          </a:prstGeom>
          <a:noFill/>
          <a:ln w="31750" cap="flat" cmpd="sng">
            <a:solidFill>
              <a:srgbClr val="B1B4B1"/>
            </a:solidFill>
            <a:prstDash val="solid"/>
            <a:miter lim="800000"/>
            <a:headEnd type="none" w="sm" len="sm"/>
            <a:tailEnd type="none" w="sm" len="sm"/>
          </a:ln>
        </p:spPr>
      </p:cxnSp>
      <p:cxnSp>
        <p:nvCxnSpPr>
          <p:cNvPr id="622" name="Google Shape;622;p35"/>
          <p:cNvCxnSpPr/>
          <p:nvPr/>
        </p:nvCxnSpPr>
        <p:spPr>
          <a:xfrm>
            <a:off x="3388029" y="2398106"/>
            <a:ext cx="1201556" cy="760354"/>
          </a:xfrm>
          <a:prstGeom prst="straightConnector1">
            <a:avLst/>
          </a:prstGeom>
          <a:noFill/>
          <a:ln w="31750" cap="rnd" cmpd="sng">
            <a:solidFill>
              <a:srgbClr val="B1B4B1"/>
            </a:solidFill>
            <a:prstDash val="solid"/>
            <a:miter lim="800000"/>
            <a:headEnd type="none" w="sm" len="sm"/>
            <a:tailEnd type="none" w="sm" len="sm"/>
          </a:ln>
        </p:spPr>
      </p:cxnSp>
      <p:cxnSp>
        <p:nvCxnSpPr>
          <p:cNvPr id="623" name="Google Shape;623;p35"/>
          <p:cNvCxnSpPr/>
          <p:nvPr/>
        </p:nvCxnSpPr>
        <p:spPr>
          <a:xfrm>
            <a:off x="2668877" y="3599324"/>
            <a:ext cx="1753654" cy="60235"/>
          </a:xfrm>
          <a:prstGeom prst="straightConnector1">
            <a:avLst/>
          </a:prstGeom>
          <a:noFill/>
          <a:ln w="31750" cap="flat" cmpd="sng">
            <a:solidFill>
              <a:srgbClr val="B1B4B1"/>
            </a:solidFill>
            <a:prstDash val="solid"/>
            <a:miter lim="800000"/>
            <a:headEnd type="none" w="sm" len="sm"/>
            <a:tailEnd type="none" w="sm" len="sm"/>
          </a:ln>
        </p:spPr>
      </p:cxnSp>
      <p:cxnSp>
        <p:nvCxnSpPr>
          <p:cNvPr id="624" name="Google Shape;624;p35"/>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625" name="Google Shape;625;p35"/>
          <p:cNvCxnSpPr/>
          <p:nvPr/>
        </p:nvCxnSpPr>
        <p:spPr>
          <a:xfrm rot="10800000">
            <a:off x="7277240" y="3953276"/>
            <a:ext cx="898294" cy="581538"/>
          </a:xfrm>
          <a:prstGeom prst="straightConnector1">
            <a:avLst/>
          </a:prstGeom>
          <a:noFill/>
          <a:ln w="31750" cap="flat" cmpd="sng">
            <a:solidFill>
              <a:srgbClr val="B1B4B1"/>
            </a:solidFill>
            <a:prstDash val="solid"/>
            <a:miter lim="800000"/>
            <a:headEnd type="none" w="sm" len="sm"/>
            <a:tailEnd type="none" w="sm" len="sm"/>
          </a:ln>
        </p:spPr>
      </p:cxnSp>
      <p:cxnSp>
        <p:nvCxnSpPr>
          <p:cNvPr id="626" name="Google Shape;626;p35"/>
          <p:cNvCxnSpPr/>
          <p:nvPr/>
        </p:nvCxnSpPr>
        <p:spPr>
          <a:xfrm flipH="1">
            <a:off x="7303617" y="2502141"/>
            <a:ext cx="943568" cy="659827"/>
          </a:xfrm>
          <a:prstGeom prst="straightConnector1">
            <a:avLst/>
          </a:prstGeom>
          <a:noFill/>
          <a:ln w="31750" cap="flat" cmpd="sng">
            <a:solidFill>
              <a:srgbClr val="B1B4B1"/>
            </a:solidFill>
            <a:prstDash val="solid"/>
            <a:miter lim="800000"/>
            <a:headEnd type="none" w="sm" len="sm"/>
            <a:tailEnd type="none" w="sm" len="sm"/>
          </a:ln>
        </p:spPr>
      </p:cxnSp>
      <p:sp>
        <p:nvSpPr>
          <p:cNvPr id="627" name="Google Shape;627;p35"/>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628" name="Google Shape;628;p35"/>
          <p:cNvSpPr/>
          <p:nvPr/>
        </p:nvSpPr>
        <p:spPr>
          <a:xfrm>
            <a:off x="8044849" y="1714724"/>
            <a:ext cx="1609222" cy="1018774"/>
          </a:xfrm>
          <a:prstGeom prst="rect">
            <a:avLst/>
          </a:prstGeom>
          <a:solidFill>
            <a:srgbClr val="B1B4B1"/>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621" name="Google Shape;621;p35"/>
          <p:cNvSpPr/>
          <p:nvPr/>
        </p:nvSpPr>
        <p:spPr>
          <a:xfrm>
            <a:off x="8718944" y="3070093"/>
            <a:ext cx="1609222" cy="1018774"/>
          </a:xfrm>
          <a:prstGeom prst="rect">
            <a:avLst/>
          </a:prstGeom>
          <a:solidFill>
            <a:srgbClr val="B1B4B1"/>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629" name="Google Shape;629;p35"/>
          <p:cNvSpPr/>
          <p:nvPr/>
        </p:nvSpPr>
        <p:spPr>
          <a:xfrm>
            <a:off x="8044849" y="4425462"/>
            <a:ext cx="1469325" cy="1017042"/>
          </a:xfrm>
          <a:prstGeom prst="rect">
            <a:avLst/>
          </a:prstGeom>
          <a:solidFill>
            <a:srgbClr val="B1B4B1"/>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630" name="Google Shape;630;p35"/>
          <p:cNvSpPr/>
          <p:nvPr/>
        </p:nvSpPr>
        <p:spPr>
          <a:xfrm>
            <a:off x="6297832" y="4903755"/>
            <a:ext cx="1373010" cy="1051809"/>
          </a:xfrm>
          <a:prstGeom prst="rect">
            <a:avLst/>
          </a:prstGeom>
          <a:solidFill>
            <a:srgbClr val="A5A5A5"/>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Variance Report</a:t>
            </a:r>
            <a:endParaRPr sz="1600" b="1" i="0" u="none" strike="noStrike" cap="none">
              <a:solidFill>
                <a:schemeClr val="lt1"/>
              </a:solidFill>
              <a:latin typeface="Arial"/>
              <a:ea typeface="Arial"/>
              <a:cs typeface="Arial"/>
              <a:sym typeface="Arial"/>
            </a:endParaRPr>
          </a:p>
        </p:txBody>
      </p:sp>
      <p:sp>
        <p:nvSpPr>
          <p:cNvPr id="631" name="Google Shape;631;p35"/>
          <p:cNvSpPr/>
          <p:nvPr/>
        </p:nvSpPr>
        <p:spPr>
          <a:xfrm>
            <a:off x="1992806" y="1831369"/>
            <a:ext cx="1667024" cy="785483"/>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632" name="Google Shape;632;p35"/>
          <p:cNvSpPr/>
          <p:nvPr/>
        </p:nvSpPr>
        <p:spPr>
          <a:xfrm>
            <a:off x="1192769" y="3158460"/>
            <a:ext cx="1600074" cy="842040"/>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
        <p:nvSpPr>
          <p:cNvPr id="633" name="Google Shape;633;p35"/>
          <p:cNvSpPr/>
          <p:nvPr/>
        </p:nvSpPr>
        <p:spPr>
          <a:xfrm>
            <a:off x="4776809" y="1403115"/>
            <a:ext cx="2235118" cy="785482"/>
          </a:xfrm>
          <a:prstGeom prst="rect">
            <a:avLst/>
          </a:prstGeom>
          <a:solidFill>
            <a:srgbClr val="A5A5A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
        <p:nvSpPr>
          <p:cNvPr id="634" name="Google Shape;634;p35"/>
          <p:cNvSpPr/>
          <p:nvPr/>
        </p:nvSpPr>
        <p:spPr>
          <a:xfrm>
            <a:off x="810228" y="1180618"/>
            <a:ext cx="10255169" cy="4907666"/>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5" name="Google Shape;635;p35"/>
          <p:cNvSpPr/>
          <p:nvPr/>
        </p:nvSpPr>
        <p:spPr>
          <a:xfrm>
            <a:off x="4298370" y="4878064"/>
            <a:ext cx="1398077" cy="1078992"/>
          </a:xfrm>
          <a:prstGeom prst="rect">
            <a:avLst/>
          </a:prstGeom>
          <a:solidFill>
            <a:schemeClr val="accent4"/>
          </a:solidFill>
          <a:ln w="53975" cap="flat" cmpd="sng">
            <a:solidFill>
              <a:schemeClr val="accent2"/>
            </a:solidFill>
            <a:prstDash val="solid"/>
            <a:miter lim="800000"/>
            <a:headEnd type="none" w="sm" len="sm"/>
            <a:tailEnd type="none" w="sm" len="sm"/>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p:txBody>
          <a:bodyPr/>
          <a:lstStyle/>
          <a:p>
            <a:pPr lvl="0"/>
            <a:r>
              <a:rPr lang="en-US"/>
              <a:t>Rules of Thumb</a:t>
            </a:r>
          </a:p>
        </p:txBody>
      </p:sp>
      <p:sp>
        <p:nvSpPr>
          <p:cNvPr id="123" name="Google Shape;123;p5"/>
          <p:cNvSpPr txBox="1">
            <a:spLocks noGrp="1"/>
          </p:cNvSpPr>
          <p:nvPr>
            <p:ph type="body" idx="4294967295"/>
          </p:nvPr>
        </p:nvSpPr>
        <p:spPr>
          <a:xfrm>
            <a:off x="249306" y="1584325"/>
            <a:ext cx="7761219" cy="2911475"/>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90000"/>
              </a:lnSpc>
              <a:spcBef>
                <a:spcPts val="0"/>
              </a:spcBef>
              <a:spcAft>
                <a:spcPts val="0"/>
              </a:spcAft>
              <a:buSzPct val="108108"/>
              <a:buFont typeface="Calibri"/>
              <a:buAutoNum type="arabicPeriod"/>
            </a:pPr>
            <a:r>
              <a:rPr lang="en-US" sz="2400" dirty="0"/>
              <a:t>Any report can be used for the monthly meeting.</a:t>
            </a:r>
            <a:endParaRPr dirty="0"/>
          </a:p>
          <a:p>
            <a:pPr marL="457200" lvl="0" indent="-457200" algn="l" rtl="0">
              <a:lnSpc>
                <a:spcPct val="90000"/>
              </a:lnSpc>
              <a:spcBef>
                <a:spcPts val="1000"/>
              </a:spcBef>
              <a:spcAft>
                <a:spcPts val="0"/>
              </a:spcAft>
              <a:buSzPct val="108108"/>
              <a:buFont typeface="Calibri"/>
              <a:buAutoNum type="arabicPeriod"/>
            </a:pPr>
            <a:r>
              <a:rPr lang="en-US" sz="2400" dirty="0"/>
              <a:t>Not all reports are required to be used for the meeting.</a:t>
            </a:r>
            <a:endParaRPr dirty="0"/>
          </a:p>
          <a:p>
            <a:pPr marL="457200" lvl="0" indent="-457200" algn="l" rtl="0">
              <a:lnSpc>
                <a:spcPct val="90000"/>
              </a:lnSpc>
              <a:spcBef>
                <a:spcPts val="1000"/>
              </a:spcBef>
              <a:spcAft>
                <a:spcPts val="0"/>
              </a:spcAft>
              <a:buSzPct val="108108"/>
              <a:buFont typeface="Calibri"/>
              <a:buAutoNum type="arabicPeriod"/>
            </a:pPr>
            <a:r>
              <a:rPr lang="en-US" sz="2400" dirty="0"/>
              <a:t>The strength of the supplemental reports is to compare specific data or KPIs by class, by location, etc.</a:t>
            </a:r>
            <a:endParaRPr dirty="0"/>
          </a:p>
          <a:p>
            <a:pPr marL="457200" lvl="0" indent="-457200" algn="l" rtl="0">
              <a:lnSpc>
                <a:spcPct val="90000"/>
              </a:lnSpc>
              <a:spcBef>
                <a:spcPts val="1000"/>
              </a:spcBef>
              <a:spcAft>
                <a:spcPts val="0"/>
              </a:spcAft>
              <a:buSzPct val="108108"/>
              <a:buFont typeface="Calibri"/>
              <a:buAutoNum type="arabicPeriod"/>
            </a:pPr>
            <a:r>
              <a:rPr lang="en-US" sz="2400" dirty="0"/>
              <a:t>Not all data on a report needs to be reviewed for the report to be used.  </a:t>
            </a:r>
            <a:endParaRPr dirty="0"/>
          </a:p>
          <a:p>
            <a:pPr marL="457200" lvl="0" indent="-457200" algn="l" rtl="0">
              <a:lnSpc>
                <a:spcPct val="90000"/>
              </a:lnSpc>
              <a:spcBef>
                <a:spcPts val="1000"/>
              </a:spcBef>
              <a:spcAft>
                <a:spcPts val="0"/>
              </a:spcAft>
              <a:buSzPct val="108108"/>
              <a:buFont typeface="Calibri"/>
              <a:buAutoNum type="arabicPeriod"/>
            </a:pPr>
            <a:r>
              <a:rPr lang="en-US" sz="2400" dirty="0"/>
              <a:t>The supplemental reports are designed for different purposes.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36" descr="A screenshot of a computer&#10;&#10;Description automatically generated with medium confidence"/>
          <p:cNvPicPr preferRelativeResize="0"/>
          <p:nvPr/>
        </p:nvPicPr>
        <p:blipFill rotWithShape="1">
          <a:blip r:embed="rId3">
            <a:alphaModFix/>
          </a:blip>
          <a:srcRect/>
          <a:stretch/>
        </p:blipFill>
        <p:spPr>
          <a:xfrm>
            <a:off x="742951" y="1329004"/>
            <a:ext cx="10802506" cy="3486384"/>
          </a:xfrm>
          <a:prstGeom prst="rect">
            <a:avLst/>
          </a:prstGeom>
          <a:noFill/>
          <a:ln>
            <a:noFill/>
          </a:ln>
        </p:spPr>
      </p:pic>
      <p:sp>
        <p:nvSpPr>
          <p:cNvPr id="641" name="Google Shape;641;p36"/>
          <p:cNvSpPr/>
          <p:nvPr/>
        </p:nvSpPr>
        <p:spPr>
          <a:xfrm>
            <a:off x="2105025" y="1876425"/>
            <a:ext cx="2305050" cy="2938963"/>
          </a:xfrm>
          <a:prstGeom prst="rect">
            <a:avLst/>
          </a:prstGeom>
          <a:solidFill>
            <a:schemeClr val="accent1">
              <a:alpha val="23529"/>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2" name="Google Shape;642;p36"/>
          <p:cNvSpPr/>
          <p:nvPr/>
        </p:nvSpPr>
        <p:spPr>
          <a:xfrm>
            <a:off x="249307" y="3542143"/>
            <a:ext cx="2209801" cy="1097091"/>
          </a:xfrm>
          <a:prstGeom prst="wedgeRectCallout">
            <a:avLst>
              <a:gd name="adj1" fmla="val 48537"/>
              <a:gd name="adj2" fmla="val -181579"/>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forecast sales for the MTD period</a:t>
            </a:r>
            <a:endParaRPr sz="1400" b="0" i="0" u="none" strike="noStrike" cap="none">
              <a:solidFill>
                <a:srgbClr val="000000"/>
              </a:solidFill>
              <a:latin typeface="Arial"/>
              <a:ea typeface="Arial"/>
              <a:cs typeface="Arial"/>
              <a:sym typeface="Arial"/>
            </a:endParaRPr>
          </a:p>
        </p:txBody>
      </p:sp>
      <p:sp>
        <p:nvSpPr>
          <p:cNvPr id="643" name="Google Shape;643;p36"/>
          <p:cNvSpPr/>
          <p:nvPr/>
        </p:nvSpPr>
        <p:spPr>
          <a:xfrm>
            <a:off x="4169671" y="3428999"/>
            <a:ext cx="2209801" cy="1097091"/>
          </a:xfrm>
          <a:prstGeom prst="wedgeRectCallout">
            <a:avLst>
              <a:gd name="adj1" fmla="val -57952"/>
              <a:gd name="adj2" fmla="val -17418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actual sales for the MTD period</a:t>
            </a:r>
            <a:endParaRPr sz="1400" b="0" i="0" u="none" strike="noStrike" cap="none">
              <a:solidFill>
                <a:srgbClr val="000000"/>
              </a:solidFill>
              <a:latin typeface="Arial"/>
              <a:ea typeface="Arial"/>
              <a:cs typeface="Arial"/>
              <a:sym typeface="Arial"/>
            </a:endParaRPr>
          </a:p>
        </p:txBody>
      </p:sp>
      <p:sp>
        <p:nvSpPr>
          <p:cNvPr id="644" name="Google Shape;644;p36"/>
          <p:cNvSpPr/>
          <p:nvPr/>
        </p:nvSpPr>
        <p:spPr>
          <a:xfrm>
            <a:off x="742950" y="4921907"/>
            <a:ext cx="10682431" cy="1214178"/>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The Progress Report is a streamlined report that makes an excellent quick check every morning for the retailer to see progress against Plan by class</a:t>
            </a:r>
            <a:endParaRPr sz="1400" b="0" i="0" u="none" strike="noStrike" cap="none">
              <a:solidFill>
                <a:srgbClr val="000000"/>
              </a:solidFill>
              <a:latin typeface="Arial"/>
              <a:ea typeface="Arial"/>
              <a:cs typeface="Arial"/>
              <a:sym typeface="Arial"/>
            </a:endParaRPr>
          </a:p>
        </p:txBody>
      </p:sp>
      <p:sp>
        <p:nvSpPr>
          <p:cNvPr id="645" name="Google Shape;645;p36"/>
          <p:cNvSpPr txBox="1">
            <a:spLocks noGrp="1"/>
          </p:cNvSpPr>
          <p:nvPr>
            <p:ph type="title"/>
          </p:nvPr>
        </p:nvSpPr>
        <p:spPr>
          <a:xfrm>
            <a:off x="249307" y="380022"/>
            <a:ext cx="399757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a:t>Progress report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37" descr="A screenshot of a computer&#10;&#10;Description automatically generated with medium confidence"/>
          <p:cNvPicPr preferRelativeResize="0"/>
          <p:nvPr/>
        </p:nvPicPr>
        <p:blipFill rotWithShape="1">
          <a:blip r:embed="rId3">
            <a:alphaModFix/>
          </a:blip>
          <a:srcRect/>
          <a:stretch/>
        </p:blipFill>
        <p:spPr>
          <a:xfrm>
            <a:off x="742951" y="1384423"/>
            <a:ext cx="10802506" cy="3486384"/>
          </a:xfrm>
          <a:prstGeom prst="rect">
            <a:avLst/>
          </a:prstGeom>
          <a:noFill/>
          <a:ln>
            <a:noFill/>
          </a:ln>
        </p:spPr>
      </p:pic>
      <p:sp>
        <p:nvSpPr>
          <p:cNvPr id="651" name="Google Shape;651;p37"/>
          <p:cNvSpPr/>
          <p:nvPr/>
        </p:nvSpPr>
        <p:spPr>
          <a:xfrm>
            <a:off x="4543425" y="1876425"/>
            <a:ext cx="2305050" cy="2994382"/>
          </a:xfrm>
          <a:prstGeom prst="rect">
            <a:avLst/>
          </a:prstGeom>
          <a:solidFill>
            <a:srgbClr val="FF0000">
              <a:alpha val="23529"/>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2" name="Google Shape;652;p37"/>
          <p:cNvSpPr/>
          <p:nvPr/>
        </p:nvSpPr>
        <p:spPr>
          <a:xfrm>
            <a:off x="3087238" y="3050131"/>
            <a:ext cx="2209801" cy="1024328"/>
          </a:xfrm>
          <a:prstGeom prst="wedgeRectCallout">
            <a:avLst>
              <a:gd name="adj1" fmla="val 29674"/>
              <a:gd name="adj2" fmla="val -13572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forecast sales for the month</a:t>
            </a:r>
            <a:endParaRPr sz="1400" b="0" i="0" u="none" strike="noStrike" cap="none">
              <a:solidFill>
                <a:srgbClr val="000000"/>
              </a:solidFill>
              <a:latin typeface="Arial"/>
              <a:ea typeface="Arial"/>
              <a:cs typeface="Arial"/>
              <a:sym typeface="Arial"/>
            </a:endParaRPr>
          </a:p>
        </p:txBody>
      </p:sp>
      <p:sp>
        <p:nvSpPr>
          <p:cNvPr id="653" name="Google Shape;653;p37"/>
          <p:cNvSpPr/>
          <p:nvPr/>
        </p:nvSpPr>
        <p:spPr>
          <a:xfrm>
            <a:off x="6183922" y="3050131"/>
            <a:ext cx="2209801" cy="1024328"/>
          </a:xfrm>
          <a:prstGeom prst="wedgeRectCallout">
            <a:avLst>
              <a:gd name="adj1" fmla="val -39089"/>
              <a:gd name="adj2" fmla="val -142292"/>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Trend Sales for the month</a:t>
            </a:r>
            <a:endParaRPr sz="1400" b="0" i="0" u="none" strike="noStrike" cap="none">
              <a:solidFill>
                <a:srgbClr val="000000"/>
              </a:solidFill>
              <a:latin typeface="Arial"/>
              <a:ea typeface="Arial"/>
              <a:cs typeface="Arial"/>
              <a:sym typeface="Arial"/>
            </a:endParaRPr>
          </a:p>
        </p:txBody>
      </p:sp>
      <p:sp>
        <p:nvSpPr>
          <p:cNvPr id="654" name="Google Shape;654;p37"/>
          <p:cNvSpPr/>
          <p:nvPr/>
        </p:nvSpPr>
        <p:spPr>
          <a:xfrm>
            <a:off x="249307" y="380022"/>
            <a:ext cx="3997574" cy="64922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19792" y="107401"/>
                </a:moveTo>
                <a:lnTo>
                  <a:pt x="534" y="107537"/>
                </a:lnTo>
              </a:path>
            </a:pathLst>
          </a:custGeom>
          <a:noFill/>
          <a:ln w="76200" cap="flat" cmpd="sng">
            <a:noFill/>
            <a:prstDash val="solid"/>
            <a:round/>
            <a:headEnd type="none" w="sm" len="sm"/>
            <a:tailEnd type="none" w="sm" len="sm"/>
          </a:ln>
        </p:spPr>
        <p:txBody>
          <a:bodyPr spcFirstLastPara="1" wrap="square" lIns="0" tIns="0" rIns="0" bIns="91425" anchor="t" anchorCtr="0">
            <a:spAutoFit/>
          </a:bodyPr>
          <a:lstStyle/>
          <a:p>
            <a:pPr marL="0" marR="0" lvl="0" indent="0" algn="l" rtl="0">
              <a:lnSpc>
                <a:spcPct val="90000"/>
              </a:lnSpc>
              <a:spcBef>
                <a:spcPts val="0"/>
              </a:spcBef>
              <a:spcAft>
                <a:spcPts val="0"/>
              </a:spcAft>
              <a:buClr>
                <a:schemeClr val="accent1"/>
              </a:buClr>
              <a:buSzPts val="4000"/>
              <a:buFont typeface="Arial"/>
              <a:buNone/>
            </a:pPr>
            <a:r>
              <a:rPr lang="en-US" sz="4000" b="1" i="0" u="none" strike="noStrike" cap="none" dirty="0">
                <a:solidFill>
                  <a:schemeClr val="accent1"/>
                </a:solidFill>
                <a:latin typeface="Arial"/>
                <a:ea typeface="Arial"/>
                <a:cs typeface="Arial"/>
                <a:sym typeface="Arial"/>
              </a:rPr>
              <a:t>Progress report</a:t>
            </a:r>
            <a:endParaRPr sz="4000" b="1" i="0" u="none" strike="noStrike" cap="none" dirty="0">
              <a:solidFill>
                <a:schemeClr val="accen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38" descr="A screenshot of a computer&#10;&#10;Description automatically generated with medium confidence"/>
          <p:cNvPicPr preferRelativeResize="0"/>
          <p:nvPr/>
        </p:nvPicPr>
        <p:blipFill rotWithShape="1">
          <a:blip r:embed="rId3">
            <a:alphaModFix/>
          </a:blip>
          <a:srcRect/>
          <a:stretch/>
        </p:blipFill>
        <p:spPr>
          <a:xfrm>
            <a:off x="742951" y="1329004"/>
            <a:ext cx="10802506" cy="3486384"/>
          </a:xfrm>
          <a:prstGeom prst="rect">
            <a:avLst/>
          </a:prstGeom>
          <a:noFill/>
          <a:ln>
            <a:noFill/>
          </a:ln>
        </p:spPr>
      </p:pic>
      <p:sp>
        <p:nvSpPr>
          <p:cNvPr id="660" name="Google Shape;660;p38"/>
          <p:cNvSpPr/>
          <p:nvPr/>
        </p:nvSpPr>
        <p:spPr>
          <a:xfrm>
            <a:off x="7000297" y="1819564"/>
            <a:ext cx="2305050" cy="3036494"/>
          </a:xfrm>
          <a:prstGeom prst="rect">
            <a:avLst/>
          </a:prstGeom>
          <a:solidFill>
            <a:srgbClr val="FFFF00">
              <a:alpha val="23529"/>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1" name="Google Shape;661;p38"/>
          <p:cNvSpPr/>
          <p:nvPr/>
        </p:nvSpPr>
        <p:spPr>
          <a:xfrm>
            <a:off x="6299201" y="3109181"/>
            <a:ext cx="2338822" cy="1067020"/>
          </a:xfrm>
          <a:prstGeom prst="wedgeRectCallout">
            <a:avLst>
              <a:gd name="adj1" fmla="val -5309"/>
              <a:gd name="adj2" fmla="val -14418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LY sales for the same number of days</a:t>
            </a:r>
            <a:endParaRPr sz="1400" b="0" i="0" u="none" strike="noStrike" cap="none">
              <a:solidFill>
                <a:srgbClr val="000000"/>
              </a:solidFill>
              <a:latin typeface="Arial"/>
              <a:ea typeface="Arial"/>
              <a:cs typeface="Arial"/>
              <a:sym typeface="Arial"/>
            </a:endParaRPr>
          </a:p>
        </p:txBody>
      </p:sp>
      <p:sp>
        <p:nvSpPr>
          <p:cNvPr id="662" name="Google Shape;662;p38"/>
          <p:cNvSpPr/>
          <p:nvPr/>
        </p:nvSpPr>
        <p:spPr>
          <a:xfrm>
            <a:off x="8932285" y="3119718"/>
            <a:ext cx="2209801" cy="1067020"/>
          </a:xfrm>
          <a:prstGeom prst="wedgeRectCallout">
            <a:avLst>
              <a:gd name="adj1" fmla="val -45174"/>
              <a:gd name="adj2" fmla="val -14544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total sales for this month last year</a:t>
            </a:r>
            <a:endParaRPr sz="1400" b="0" i="0" u="none" strike="noStrike" cap="none">
              <a:solidFill>
                <a:srgbClr val="000000"/>
              </a:solidFill>
              <a:latin typeface="Arial"/>
              <a:ea typeface="Arial"/>
              <a:cs typeface="Arial"/>
              <a:sym typeface="Arial"/>
            </a:endParaRPr>
          </a:p>
        </p:txBody>
      </p:sp>
      <p:sp>
        <p:nvSpPr>
          <p:cNvPr id="663" name="Google Shape;663;p38"/>
          <p:cNvSpPr txBox="1">
            <a:spLocks noGrp="1"/>
          </p:cNvSpPr>
          <p:nvPr>
            <p:ph type="title"/>
          </p:nvPr>
        </p:nvSpPr>
        <p:spPr>
          <a:xfrm>
            <a:off x="249307" y="380022"/>
            <a:ext cx="399757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Progress report</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39" descr="A screenshot of a computer&#10;&#10;Description automatically generated with medium confidence"/>
          <p:cNvPicPr preferRelativeResize="0"/>
          <p:nvPr/>
        </p:nvPicPr>
        <p:blipFill rotWithShape="1">
          <a:blip r:embed="rId3">
            <a:alphaModFix/>
          </a:blip>
          <a:srcRect/>
          <a:stretch/>
        </p:blipFill>
        <p:spPr>
          <a:xfrm>
            <a:off x="742951" y="1329004"/>
            <a:ext cx="10802506" cy="3486384"/>
          </a:xfrm>
          <a:prstGeom prst="rect">
            <a:avLst/>
          </a:prstGeom>
          <a:noFill/>
          <a:ln>
            <a:noFill/>
          </a:ln>
        </p:spPr>
      </p:pic>
      <p:sp>
        <p:nvSpPr>
          <p:cNvPr id="669" name="Google Shape;669;p39"/>
          <p:cNvSpPr/>
          <p:nvPr/>
        </p:nvSpPr>
        <p:spPr>
          <a:xfrm>
            <a:off x="9240407" y="1876425"/>
            <a:ext cx="2305050" cy="2938963"/>
          </a:xfrm>
          <a:prstGeom prst="rect">
            <a:avLst/>
          </a:prstGeom>
          <a:solidFill>
            <a:srgbClr val="00FFFF">
              <a:alpha val="23529"/>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39"/>
          <p:cNvSpPr/>
          <p:nvPr/>
        </p:nvSpPr>
        <p:spPr>
          <a:xfrm>
            <a:off x="7036830" y="2662638"/>
            <a:ext cx="2338822" cy="959781"/>
          </a:xfrm>
          <a:prstGeom prst="wedgeRectCallout">
            <a:avLst>
              <a:gd name="adj1" fmla="val 52186"/>
              <a:gd name="adj2" fmla="val -115434"/>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MTD sales as a percentage of Plan</a:t>
            </a:r>
            <a:endParaRPr sz="1400" b="0" i="0" u="none" strike="noStrike" cap="none">
              <a:solidFill>
                <a:srgbClr val="000000"/>
              </a:solidFill>
              <a:latin typeface="Arial"/>
              <a:ea typeface="Arial"/>
              <a:cs typeface="Arial"/>
              <a:sym typeface="Arial"/>
            </a:endParaRPr>
          </a:p>
        </p:txBody>
      </p:sp>
      <p:sp>
        <p:nvSpPr>
          <p:cNvPr id="671" name="Google Shape;671;p39"/>
          <p:cNvSpPr/>
          <p:nvPr/>
        </p:nvSpPr>
        <p:spPr>
          <a:xfrm>
            <a:off x="9607220" y="3142529"/>
            <a:ext cx="2209801" cy="1160530"/>
          </a:xfrm>
          <a:prstGeom prst="wedgeRectCallout">
            <a:avLst>
              <a:gd name="adj1" fmla="val 17504"/>
              <a:gd name="adj2" fmla="val -14259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MTD sales as a percentage of sales last year</a:t>
            </a:r>
            <a:endParaRPr sz="1400" b="0" i="0" u="none" strike="noStrike" cap="none">
              <a:solidFill>
                <a:srgbClr val="000000"/>
              </a:solidFill>
              <a:latin typeface="Arial"/>
              <a:ea typeface="Arial"/>
              <a:cs typeface="Arial"/>
              <a:sym typeface="Arial"/>
            </a:endParaRPr>
          </a:p>
        </p:txBody>
      </p:sp>
      <p:sp>
        <p:nvSpPr>
          <p:cNvPr id="672" name="Google Shape;672;p39"/>
          <p:cNvSpPr txBox="1">
            <a:spLocks noGrp="1"/>
          </p:cNvSpPr>
          <p:nvPr>
            <p:ph type="title"/>
          </p:nvPr>
        </p:nvSpPr>
        <p:spPr>
          <a:xfrm>
            <a:off x="249307" y="380022"/>
            <a:ext cx="399757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Progress report</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cxnSp>
        <p:nvCxnSpPr>
          <p:cNvPr id="677" name="Google Shape;677;p40"/>
          <p:cNvCxnSpPr/>
          <p:nvPr/>
        </p:nvCxnSpPr>
        <p:spPr>
          <a:xfrm>
            <a:off x="5894368" y="1943100"/>
            <a:ext cx="0" cy="1215360"/>
          </a:xfrm>
          <a:prstGeom prst="straightConnector1">
            <a:avLst/>
          </a:prstGeom>
          <a:noFill/>
          <a:ln w="31750" cap="flat" cmpd="sng">
            <a:solidFill>
              <a:srgbClr val="A5A5A5"/>
            </a:solidFill>
            <a:prstDash val="solid"/>
            <a:miter lim="800000"/>
            <a:headEnd type="none" w="sm" len="sm"/>
            <a:tailEnd type="none" w="sm" len="sm"/>
          </a:ln>
        </p:spPr>
      </p:cxnSp>
      <p:cxnSp>
        <p:nvCxnSpPr>
          <p:cNvPr id="678" name="Google Shape;678;p40"/>
          <p:cNvCxnSpPr>
            <a:stCxn id="679" idx="1"/>
          </p:cNvCxnSpPr>
          <p:nvPr/>
        </p:nvCxnSpPr>
        <p:spPr>
          <a:xfrm flipH="1">
            <a:off x="7505744" y="3579480"/>
            <a:ext cx="1213200" cy="39600"/>
          </a:xfrm>
          <a:prstGeom prst="straightConnector1">
            <a:avLst/>
          </a:prstGeom>
          <a:noFill/>
          <a:ln w="31750" cap="flat" cmpd="sng">
            <a:solidFill>
              <a:srgbClr val="B1B4B1"/>
            </a:solidFill>
            <a:prstDash val="solid"/>
            <a:miter lim="800000"/>
            <a:headEnd type="none" w="sm" len="sm"/>
            <a:tailEnd type="none" w="sm" len="sm"/>
          </a:ln>
        </p:spPr>
      </p:cxnSp>
      <p:cxnSp>
        <p:nvCxnSpPr>
          <p:cNvPr id="680" name="Google Shape;680;p40"/>
          <p:cNvCxnSpPr/>
          <p:nvPr/>
        </p:nvCxnSpPr>
        <p:spPr>
          <a:xfrm rot="10800000" flipH="1">
            <a:off x="3244362" y="4064672"/>
            <a:ext cx="1239715" cy="720231"/>
          </a:xfrm>
          <a:prstGeom prst="straightConnector1">
            <a:avLst/>
          </a:prstGeom>
          <a:noFill/>
          <a:ln w="31750" cap="flat" cmpd="sng">
            <a:solidFill>
              <a:srgbClr val="B1B4B1"/>
            </a:solidFill>
            <a:prstDash val="solid"/>
            <a:miter lim="800000"/>
            <a:headEnd type="none" w="sm" len="sm"/>
            <a:tailEnd type="none" w="sm" len="sm"/>
          </a:ln>
        </p:spPr>
      </p:cxnSp>
      <p:cxnSp>
        <p:nvCxnSpPr>
          <p:cNvPr id="681" name="Google Shape;681;p40"/>
          <p:cNvCxnSpPr/>
          <p:nvPr/>
        </p:nvCxnSpPr>
        <p:spPr>
          <a:xfrm rot="10800000" flipH="1">
            <a:off x="4985238" y="4275690"/>
            <a:ext cx="272562" cy="801893"/>
          </a:xfrm>
          <a:prstGeom prst="straightConnector1">
            <a:avLst/>
          </a:prstGeom>
          <a:noFill/>
          <a:ln w="31750" cap="flat" cmpd="sng">
            <a:solidFill>
              <a:srgbClr val="B1B4B1"/>
            </a:solidFill>
            <a:prstDash val="solid"/>
            <a:miter lim="800000"/>
            <a:headEnd type="none" w="sm" len="sm"/>
            <a:tailEnd type="none" w="sm" len="sm"/>
          </a:ln>
        </p:spPr>
      </p:cxnSp>
      <p:cxnSp>
        <p:nvCxnSpPr>
          <p:cNvPr id="682" name="Google Shape;682;p40"/>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683" name="Google Shape;683;p40"/>
          <p:cNvCxnSpPr/>
          <p:nvPr/>
        </p:nvCxnSpPr>
        <p:spPr>
          <a:xfrm rot="10800000">
            <a:off x="7277240" y="3953276"/>
            <a:ext cx="898294" cy="581538"/>
          </a:xfrm>
          <a:prstGeom prst="straightConnector1">
            <a:avLst/>
          </a:prstGeom>
          <a:noFill/>
          <a:ln w="31750" cap="flat" cmpd="sng">
            <a:solidFill>
              <a:srgbClr val="B1B4B1"/>
            </a:solidFill>
            <a:prstDash val="solid"/>
            <a:miter lim="800000"/>
            <a:headEnd type="none" w="sm" len="sm"/>
            <a:tailEnd type="none" w="sm" len="sm"/>
          </a:ln>
        </p:spPr>
      </p:cxnSp>
      <p:cxnSp>
        <p:nvCxnSpPr>
          <p:cNvPr id="684" name="Google Shape;684;p40"/>
          <p:cNvCxnSpPr/>
          <p:nvPr/>
        </p:nvCxnSpPr>
        <p:spPr>
          <a:xfrm flipH="1">
            <a:off x="7303617" y="2502141"/>
            <a:ext cx="943568" cy="659827"/>
          </a:xfrm>
          <a:prstGeom prst="straightConnector1">
            <a:avLst/>
          </a:prstGeom>
          <a:noFill/>
          <a:ln w="31750" cap="flat" cmpd="sng">
            <a:solidFill>
              <a:srgbClr val="B1B4B1"/>
            </a:solidFill>
            <a:prstDash val="solid"/>
            <a:miter lim="800000"/>
            <a:headEnd type="none" w="sm" len="sm"/>
            <a:tailEnd type="none" w="sm" len="sm"/>
          </a:ln>
        </p:spPr>
      </p:cxnSp>
      <p:sp>
        <p:nvSpPr>
          <p:cNvPr id="685" name="Google Shape;685;p40"/>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686" name="Google Shape;686;p40"/>
          <p:cNvSpPr/>
          <p:nvPr/>
        </p:nvSpPr>
        <p:spPr>
          <a:xfrm>
            <a:off x="8044849" y="1714724"/>
            <a:ext cx="1609222" cy="1018774"/>
          </a:xfrm>
          <a:prstGeom prst="rect">
            <a:avLst/>
          </a:prstGeom>
          <a:solidFill>
            <a:srgbClr val="B1B4B1"/>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679" name="Google Shape;679;p40"/>
          <p:cNvSpPr/>
          <p:nvPr/>
        </p:nvSpPr>
        <p:spPr>
          <a:xfrm>
            <a:off x="8718944" y="3070093"/>
            <a:ext cx="1609222" cy="1018774"/>
          </a:xfrm>
          <a:prstGeom prst="rect">
            <a:avLst/>
          </a:prstGeom>
          <a:solidFill>
            <a:srgbClr val="B1B4B1"/>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687" name="Google Shape;687;p40"/>
          <p:cNvSpPr/>
          <p:nvPr/>
        </p:nvSpPr>
        <p:spPr>
          <a:xfrm>
            <a:off x="8044849" y="4425462"/>
            <a:ext cx="1469325" cy="1017042"/>
          </a:xfrm>
          <a:prstGeom prst="rect">
            <a:avLst/>
          </a:prstGeom>
          <a:solidFill>
            <a:srgbClr val="B1B4B1"/>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688" name="Google Shape;688;p40"/>
          <p:cNvSpPr/>
          <p:nvPr/>
        </p:nvSpPr>
        <p:spPr>
          <a:xfrm>
            <a:off x="6297832" y="4903755"/>
            <a:ext cx="1373010" cy="1051809"/>
          </a:xfrm>
          <a:prstGeom prst="rect">
            <a:avLst/>
          </a:prstGeom>
          <a:solidFill>
            <a:srgbClr val="A5A5A5"/>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Variance Report</a:t>
            </a:r>
            <a:endParaRPr sz="1600" b="1" i="0" u="none" strike="noStrike" cap="none">
              <a:solidFill>
                <a:schemeClr val="lt1"/>
              </a:solidFill>
              <a:latin typeface="Arial"/>
              <a:ea typeface="Arial"/>
              <a:cs typeface="Arial"/>
              <a:sym typeface="Arial"/>
            </a:endParaRPr>
          </a:p>
        </p:txBody>
      </p:sp>
      <p:sp>
        <p:nvSpPr>
          <p:cNvPr id="689" name="Google Shape;689;p40"/>
          <p:cNvSpPr/>
          <p:nvPr/>
        </p:nvSpPr>
        <p:spPr>
          <a:xfrm>
            <a:off x="4298370" y="4878065"/>
            <a:ext cx="1398077" cy="1077499"/>
          </a:xfrm>
          <a:prstGeom prst="rect">
            <a:avLst/>
          </a:prstGeom>
          <a:solidFill>
            <a:srgbClr val="B1B4B1"/>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
        <p:nvSpPr>
          <p:cNvPr id="690" name="Google Shape;690;p40"/>
          <p:cNvSpPr/>
          <p:nvPr/>
        </p:nvSpPr>
        <p:spPr>
          <a:xfrm>
            <a:off x="2090906" y="4425462"/>
            <a:ext cx="1470824" cy="1017042"/>
          </a:xfrm>
          <a:prstGeom prst="rect">
            <a:avLst/>
          </a:prstGeom>
          <a:solidFill>
            <a:srgbClr val="B1B4B1"/>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691" name="Google Shape;691;p40"/>
          <p:cNvSpPr/>
          <p:nvPr/>
        </p:nvSpPr>
        <p:spPr>
          <a:xfrm>
            <a:off x="4776809" y="1403115"/>
            <a:ext cx="2235118" cy="785482"/>
          </a:xfrm>
          <a:prstGeom prst="rect">
            <a:avLst/>
          </a:prstGeom>
          <a:solidFill>
            <a:srgbClr val="A5A5A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cxnSp>
        <p:nvCxnSpPr>
          <p:cNvPr id="692" name="Google Shape;692;p40"/>
          <p:cNvCxnSpPr/>
          <p:nvPr/>
        </p:nvCxnSpPr>
        <p:spPr>
          <a:xfrm>
            <a:off x="3388029" y="2398106"/>
            <a:ext cx="1201556" cy="760354"/>
          </a:xfrm>
          <a:prstGeom prst="straightConnector1">
            <a:avLst/>
          </a:prstGeom>
          <a:noFill/>
          <a:ln w="31750" cap="rnd" cmpd="sng">
            <a:solidFill>
              <a:srgbClr val="FF0000"/>
            </a:solidFill>
            <a:prstDash val="solid"/>
            <a:miter lim="800000"/>
            <a:headEnd type="none" w="sm" len="sm"/>
            <a:tailEnd type="none" w="sm" len="sm"/>
          </a:ln>
        </p:spPr>
      </p:cxnSp>
      <p:cxnSp>
        <p:nvCxnSpPr>
          <p:cNvPr id="693" name="Google Shape;693;p40"/>
          <p:cNvCxnSpPr/>
          <p:nvPr/>
        </p:nvCxnSpPr>
        <p:spPr>
          <a:xfrm>
            <a:off x="2668877" y="3599324"/>
            <a:ext cx="1753654" cy="60235"/>
          </a:xfrm>
          <a:prstGeom prst="straightConnector1">
            <a:avLst/>
          </a:prstGeom>
          <a:noFill/>
          <a:ln w="31750" cap="flat" cmpd="sng">
            <a:solidFill>
              <a:srgbClr val="FF0000"/>
            </a:solidFill>
            <a:prstDash val="solid"/>
            <a:miter lim="800000"/>
            <a:headEnd type="none" w="sm" len="sm"/>
            <a:tailEnd type="none" w="sm" len="sm"/>
          </a:ln>
        </p:spPr>
      </p:cxnSp>
      <p:sp>
        <p:nvSpPr>
          <p:cNvPr id="694" name="Google Shape;694;p40"/>
          <p:cNvSpPr/>
          <p:nvPr/>
        </p:nvSpPr>
        <p:spPr>
          <a:xfrm>
            <a:off x="1992806" y="1831369"/>
            <a:ext cx="1667024" cy="785483"/>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695" name="Google Shape;695;p40"/>
          <p:cNvSpPr/>
          <p:nvPr/>
        </p:nvSpPr>
        <p:spPr>
          <a:xfrm>
            <a:off x="1192769" y="3158460"/>
            <a:ext cx="1600074" cy="84204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
        <p:nvSpPr>
          <p:cNvPr id="696" name="Google Shape;696;p40"/>
          <p:cNvSpPr txBox="1">
            <a:spLocks noGrp="1"/>
          </p:cNvSpPr>
          <p:nvPr>
            <p:ph type="title"/>
          </p:nvPr>
        </p:nvSpPr>
        <p:spPr>
          <a:xfrm>
            <a:off x="249307" y="380022"/>
            <a:ext cx="219925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Action!!!</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cxnSp>
        <p:nvCxnSpPr>
          <p:cNvPr id="701" name="Google Shape;701;p41"/>
          <p:cNvCxnSpPr/>
          <p:nvPr/>
        </p:nvCxnSpPr>
        <p:spPr>
          <a:xfrm>
            <a:off x="3388029" y="2398106"/>
            <a:ext cx="1201556" cy="760354"/>
          </a:xfrm>
          <a:prstGeom prst="straightConnector1">
            <a:avLst/>
          </a:prstGeom>
          <a:noFill/>
          <a:ln w="31750" cap="rnd" cmpd="sng">
            <a:solidFill>
              <a:srgbClr val="FF0000"/>
            </a:solidFill>
            <a:prstDash val="solid"/>
            <a:miter lim="800000"/>
            <a:headEnd type="none" w="sm" len="sm"/>
            <a:tailEnd type="none" w="sm" len="sm"/>
          </a:ln>
        </p:spPr>
      </p:cxnSp>
      <p:cxnSp>
        <p:nvCxnSpPr>
          <p:cNvPr id="702" name="Google Shape;702;p41"/>
          <p:cNvCxnSpPr/>
          <p:nvPr/>
        </p:nvCxnSpPr>
        <p:spPr>
          <a:xfrm>
            <a:off x="5894368" y="1943100"/>
            <a:ext cx="0" cy="1215360"/>
          </a:xfrm>
          <a:prstGeom prst="straightConnector1">
            <a:avLst/>
          </a:prstGeom>
          <a:noFill/>
          <a:ln w="31750" cap="flat" cmpd="sng">
            <a:solidFill>
              <a:srgbClr val="A5A5A5"/>
            </a:solidFill>
            <a:prstDash val="solid"/>
            <a:miter lim="800000"/>
            <a:headEnd type="none" w="sm" len="sm"/>
            <a:tailEnd type="none" w="sm" len="sm"/>
          </a:ln>
        </p:spPr>
      </p:cxnSp>
      <p:cxnSp>
        <p:nvCxnSpPr>
          <p:cNvPr id="703" name="Google Shape;703;p41"/>
          <p:cNvCxnSpPr>
            <a:stCxn id="704" idx="1"/>
          </p:cNvCxnSpPr>
          <p:nvPr/>
        </p:nvCxnSpPr>
        <p:spPr>
          <a:xfrm flipH="1">
            <a:off x="7505744" y="3579480"/>
            <a:ext cx="1213200" cy="39600"/>
          </a:xfrm>
          <a:prstGeom prst="straightConnector1">
            <a:avLst/>
          </a:prstGeom>
          <a:noFill/>
          <a:ln w="31750" cap="flat" cmpd="sng">
            <a:solidFill>
              <a:srgbClr val="B1B4B1"/>
            </a:solidFill>
            <a:prstDash val="solid"/>
            <a:miter lim="800000"/>
            <a:headEnd type="none" w="sm" len="sm"/>
            <a:tailEnd type="none" w="sm" len="sm"/>
          </a:ln>
        </p:spPr>
      </p:cxnSp>
      <p:cxnSp>
        <p:nvCxnSpPr>
          <p:cNvPr id="705" name="Google Shape;705;p41"/>
          <p:cNvCxnSpPr/>
          <p:nvPr/>
        </p:nvCxnSpPr>
        <p:spPr>
          <a:xfrm rot="10800000" flipH="1">
            <a:off x="3244362" y="4064672"/>
            <a:ext cx="1239715" cy="720231"/>
          </a:xfrm>
          <a:prstGeom prst="straightConnector1">
            <a:avLst/>
          </a:prstGeom>
          <a:noFill/>
          <a:ln w="31750" cap="flat" cmpd="sng">
            <a:solidFill>
              <a:srgbClr val="B1B4B1"/>
            </a:solidFill>
            <a:prstDash val="solid"/>
            <a:miter lim="800000"/>
            <a:headEnd type="none" w="sm" len="sm"/>
            <a:tailEnd type="none" w="sm" len="sm"/>
          </a:ln>
        </p:spPr>
      </p:cxnSp>
      <p:cxnSp>
        <p:nvCxnSpPr>
          <p:cNvPr id="706" name="Google Shape;706;p41"/>
          <p:cNvCxnSpPr/>
          <p:nvPr/>
        </p:nvCxnSpPr>
        <p:spPr>
          <a:xfrm rot="10800000" flipH="1">
            <a:off x="4985238" y="4275690"/>
            <a:ext cx="272562" cy="801893"/>
          </a:xfrm>
          <a:prstGeom prst="straightConnector1">
            <a:avLst/>
          </a:prstGeom>
          <a:noFill/>
          <a:ln w="31750" cap="flat" cmpd="sng">
            <a:solidFill>
              <a:srgbClr val="B1B4B1"/>
            </a:solidFill>
            <a:prstDash val="solid"/>
            <a:miter lim="800000"/>
            <a:headEnd type="none" w="sm" len="sm"/>
            <a:tailEnd type="none" w="sm" len="sm"/>
          </a:ln>
        </p:spPr>
      </p:cxnSp>
      <p:cxnSp>
        <p:nvCxnSpPr>
          <p:cNvPr id="707" name="Google Shape;707;p41"/>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708" name="Google Shape;708;p41"/>
          <p:cNvCxnSpPr/>
          <p:nvPr/>
        </p:nvCxnSpPr>
        <p:spPr>
          <a:xfrm rot="10800000">
            <a:off x="7277240" y="3953276"/>
            <a:ext cx="898294" cy="581538"/>
          </a:xfrm>
          <a:prstGeom prst="straightConnector1">
            <a:avLst/>
          </a:prstGeom>
          <a:noFill/>
          <a:ln w="31750" cap="flat" cmpd="sng">
            <a:solidFill>
              <a:srgbClr val="B1B4B1"/>
            </a:solidFill>
            <a:prstDash val="solid"/>
            <a:miter lim="800000"/>
            <a:headEnd type="none" w="sm" len="sm"/>
            <a:tailEnd type="none" w="sm" len="sm"/>
          </a:ln>
        </p:spPr>
      </p:cxnSp>
      <p:cxnSp>
        <p:nvCxnSpPr>
          <p:cNvPr id="709" name="Google Shape;709;p41"/>
          <p:cNvCxnSpPr/>
          <p:nvPr/>
        </p:nvCxnSpPr>
        <p:spPr>
          <a:xfrm flipH="1">
            <a:off x="7303617" y="2502141"/>
            <a:ext cx="943568" cy="659827"/>
          </a:xfrm>
          <a:prstGeom prst="straightConnector1">
            <a:avLst/>
          </a:prstGeom>
          <a:noFill/>
          <a:ln w="31750" cap="flat" cmpd="sng">
            <a:solidFill>
              <a:srgbClr val="B1B4B1"/>
            </a:solidFill>
            <a:prstDash val="solid"/>
            <a:miter lim="800000"/>
            <a:headEnd type="none" w="sm" len="sm"/>
            <a:tailEnd type="none" w="sm" len="sm"/>
          </a:ln>
        </p:spPr>
      </p:cxnSp>
      <p:sp>
        <p:nvSpPr>
          <p:cNvPr id="710" name="Google Shape;710;p41"/>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711" name="Google Shape;711;p41"/>
          <p:cNvSpPr/>
          <p:nvPr/>
        </p:nvSpPr>
        <p:spPr>
          <a:xfrm>
            <a:off x="8044849" y="1714724"/>
            <a:ext cx="1609222" cy="1018774"/>
          </a:xfrm>
          <a:prstGeom prst="rect">
            <a:avLst/>
          </a:prstGeom>
          <a:solidFill>
            <a:srgbClr val="B1B4B1"/>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704" name="Google Shape;704;p41"/>
          <p:cNvSpPr/>
          <p:nvPr/>
        </p:nvSpPr>
        <p:spPr>
          <a:xfrm>
            <a:off x="8718944" y="3070093"/>
            <a:ext cx="1609222" cy="1018774"/>
          </a:xfrm>
          <a:prstGeom prst="rect">
            <a:avLst/>
          </a:prstGeom>
          <a:solidFill>
            <a:srgbClr val="B1B4B1"/>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712" name="Google Shape;712;p41"/>
          <p:cNvSpPr/>
          <p:nvPr/>
        </p:nvSpPr>
        <p:spPr>
          <a:xfrm>
            <a:off x="8044849" y="4425462"/>
            <a:ext cx="1469325" cy="1017042"/>
          </a:xfrm>
          <a:prstGeom prst="rect">
            <a:avLst/>
          </a:prstGeom>
          <a:solidFill>
            <a:srgbClr val="B1B4B1"/>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713" name="Google Shape;713;p41"/>
          <p:cNvSpPr/>
          <p:nvPr/>
        </p:nvSpPr>
        <p:spPr>
          <a:xfrm>
            <a:off x="6297832" y="4903755"/>
            <a:ext cx="1373010" cy="1051809"/>
          </a:xfrm>
          <a:prstGeom prst="rect">
            <a:avLst/>
          </a:prstGeom>
          <a:solidFill>
            <a:srgbClr val="A5A5A5"/>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Variance Report</a:t>
            </a:r>
            <a:endParaRPr sz="1600" b="1" i="0" u="none" strike="noStrike" cap="none">
              <a:solidFill>
                <a:schemeClr val="lt1"/>
              </a:solidFill>
              <a:latin typeface="Arial"/>
              <a:ea typeface="Arial"/>
              <a:cs typeface="Arial"/>
              <a:sym typeface="Arial"/>
            </a:endParaRPr>
          </a:p>
        </p:txBody>
      </p:sp>
      <p:sp>
        <p:nvSpPr>
          <p:cNvPr id="714" name="Google Shape;714;p41"/>
          <p:cNvSpPr/>
          <p:nvPr/>
        </p:nvSpPr>
        <p:spPr>
          <a:xfrm>
            <a:off x="4298370" y="4878065"/>
            <a:ext cx="1398077" cy="1077499"/>
          </a:xfrm>
          <a:prstGeom prst="rect">
            <a:avLst/>
          </a:prstGeom>
          <a:solidFill>
            <a:srgbClr val="B1B4B1"/>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
        <p:nvSpPr>
          <p:cNvPr id="715" name="Google Shape;715;p41"/>
          <p:cNvSpPr/>
          <p:nvPr/>
        </p:nvSpPr>
        <p:spPr>
          <a:xfrm>
            <a:off x="2090906" y="4425462"/>
            <a:ext cx="1470824" cy="1017042"/>
          </a:xfrm>
          <a:prstGeom prst="rect">
            <a:avLst/>
          </a:prstGeom>
          <a:solidFill>
            <a:srgbClr val="B1B4B1"/>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716" name="Google Shape;716;p41"/>
          <p:cNvSpPr/>
          <p:nvPr/>
        </p:nvSpPr>
        <p:spPr>
          <a:xfrm>
            <a:off x="4776809" y="1403115"/>
            <a:ext cx="2235118" cy="785482"/>
          </a:xfrm>
          <a:prstGeom prst="rect">
            <a:avLst/>
          </a:prstGeom>
          <a:solidFill>
            <a:srgbClr val="A5A5A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cxnSp>
        <p:nvCxnSpPr>
          <p:cNvPr id="717" name="Google Shape;717;p41"/>
          <p:cNvCxnSpPr/>
          <p:nvPr/>
        </p:nvCxnSpPr>
        <p:spPr>
          <a:xfrm>
            <a:off x="2668877" y="3599324"/>
            <a:ext cx="1753654" cy="60235"/>
          </a:xfrm>
          <a:prstGeom prst="straightConnector1">
            <a:avLst/>
          </a:prstGeom>
          <a:noFill/>
          <a:ln w="31750" cap="flat" cmpd="sng">
            <a:solidFill>
              <a:srgbClr val="FF0000"/>
            </a:solidFill>
            <a:prstDash val="solid"/>
            <a:miter lim="800000"/>
            <a:headEnd type="none" w="sm" len="sm"/>
            <a:tailEnd type="none" w="sm" len="sm"/>
          </a:ln>
        </p:spPr>
      </p:cxnSp>
      <p:sp>
        <p:nvSpPr>
          <p:cNvPr id="718" name="Google Shape;718;p41"/>
          <p:cNvSpPr/>
          <p:nvPr/>
        </p:nvSpPr>
        <p:spPr>
          <a:xfrm>
            <a:off x="1192769" y="3158460"/>
            <a:ext cx="1600074" cy="84204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
        <p:nvSpPr>
          <p:cNvPr id="719" name="Google Shape;719;p41"/>
          <p:cNvSpPr/>
          <p:nvPr/>
        </p:nvSpPr>
        <p:spPr>
          <a:xfrm>
            <a:off x="810228" y="1180618"/>
            <a:ext cx="10255169" cy="4907666"/>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0" name="Google Shape;720;p41"/>
          <p:cNvSpPr/>
          <p:nvPr/>
        </p:nvSpPr>
        <p:spPr>
          <a:xfrm>
            <a:off x="1992806" y="1831369"/>
            <a:ext cx="1667024" cy="785483"/>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721" name="Google Shape;721;p41"/>
          <p:cNvSpPr/>
          <p:nvPr/>
        </p:nvSpPr>
        <p:spPr>
          <a:xfrm>
            <a:off x="249307" y="380022"/>
            <a:ext cx="2199254" cy="64922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19792" y="107401"/>
                </a:moveTo>
                <a:lnTo>
                  <a:pt x="534" y="107537"/>
                </a:lnTo>
              </a:path>
            </a:pathLst>
          </a:custGeom>
          <a:noFill/>
          <a:ln w="76200" cap="flat" cmpd="sng">
            <a:noFill/>
            <a:prstDash val="solid"/>
            <a:round/>
            <a:headEnd type="none" w="sm" len="sm"/>
            <a:tailEnd type="none" w="sm" len="sm"/>
          </a:ln>
        </p:spPr>
        <p:txBody>
          <a:bodyPr spcFirstLastPara="1" wrap="square" lIns="0" tIns="0" rIns="0" bIns="91425" anchor="t" anchorCtr="0">
            <a:spAutoFit/>
          </a:bodyPr>
          <a:lstStyle/>
          <a:p>
            <a:pPr marL="0" marR="0" lvl="0" indent="0" algn="l" rtl="0">
              <a:lnSpc>
                <a:spcPct val="90000"/>
              </a:lnSpc>
              <a:spcBef>
                <a:spcPts val="0"/>
              </a:spcBef>
              <a:spcAft>
                <a:spcPts val="0"/>
              </a:spcAft>
              <a:buClr>
                <a:schemeClr val="accent1"/>
              </a:buClr>
              <a:buSzPts val="4000"/>
              <a:buFont typeface="Arial"/>
              <a:buNone/>
            </a:pPr>
            <a:r>
              <a:rPr lang="en-US" sz="4000" b="1" i="0" u="none" strike="noStrike" cap="none" dirty="0">
                <a:solidFill>
                  <a:schemeClr val="accent1"/>
                </a:solidFill>
                <a:latin typeface="Arial"/>
                <a:ea typeface="Arial"/>
                <a:cs typeface="Arial"/>
                <a:sym typeface="Arial"/>
              </a:rPr>
              <a:t>Action!!!</a:t>
            </a:r>
            <a:endParaRPr sz="4000" b="1" i="0" u="none" strike="noStrike" cap="none" dirty="0">
              <a:solidFill>
                <a:schemeClr val="accen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2"/>
          <p:cNvSpPr/>
          <p:nvPr/>
        </p:nvSpPr>
        <p:spPr>
          <a:xfrm>
            <a:off x="1358153" y="5041157"/>
            <a:ext cx="9475694" cy="10252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The Inventory Action Report reflects month to date data, forecasts month end status and gives OTB for a selected period based on month to date performance.  Very useful to check MTD performance and OTB for a selected period  </a:t>
            </a:r>
            <a:endParaRPr sz="1400" b="0" i="0" u="none" strike="noStrike" cap="none">
              <a:solidFill>
                <a:srgbClr val="000000"/>
              </a:solidFill>
              <a:latin typeface="Arial"/>
              <a:ea typeface="Arial"/>
              <a:cs typeface="Arial"/>
              <a:sym typeface="Arial"/>
            </a:endParaRPr>
          </a:p>
        </p:txBody>
      </p:sp>
      <p:pic>
        <p:nvPicPr>
          <p:cNvPr id="727" name="Google Shape;727;p42" descr="Graphical user interface, table&#10;&#10;Description automatically generated with medium confidence"/>
          <p:cNvPicPr preferRelativeResize="0"/>
          <p:nvPr/>
        </p:nvPicPr>
        <p:blipFill rotWithShape="1">
          <a:blip r:embed="rId3">
            <a:alphaModFix/>
          </a:blip>
          <a:srcRect/>
          <a:stretch/>
        </p:blipFill>
        <p:spPr>
          <a:xfrm>
            <a:off x="581891" y="1236989"/>
            <a:ext cx="11028218" cy="3620810"/>
          </a:xfrm>
          <a:prstGeom prst="rect">
            <a:avLst/>
          </a:prstGeom>
          <a:noFill/>
          <a:ln>
            <a:noFill/>
          </a:ln>
        </p:spPr>
      </p:pic>
      <p:sp>
        <p:nvSpPr>
          <p:cNvPr id="728" name="Google Shape;728;p42"/>
          <p:cNvSpPr txBox="1">
            <a:spLocks noGrp="1"/>
          </p:cNvSpPr>
          <p:nvPr>
            <p:ph type="title"/>
          </p:nvPr>
        </p:nvSpPr>
        <p:spPr>
          <a:xfrm>
            <a:off x="249307" y="380022"/>
            <a:ext cx="600925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a:t>Inventory Action Report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43"/>
          <p:cNvSpPr/>
          <p:nvPr/>
        </p:nvSpPr>
        <p:spPr>
          <a:xfrm>
            <a:off x="1640541" y="4977166"/>
            <a:ext cx="8910918" cy="10252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The Inventory Action Report shows two types of forecasts. Updated is calculated using the plan sales as the end of month forecast. Trend is calculated with each remaining day of the month having sales at the same rate as the month to date sales.    </a:t>
            </a:r>
            <a:endParaRPr sz="1400" b="0" i="0" u="none" strike="noStrike" cap="none">
              <a:solidFill>
                <a:srgbClr val="000000"/>
              </a:solidFill>
              <a:latin typeface="Arial"/>
              <a:ea typeface="Arial"/>
              <a:cs typeface="Arial"/>
              <a:sym typeface="Arial"/>
            </a:endParaRPr>
          </a:p>
        </p:txBody>
      </p:sp>
      <p:pic>
        <p:nvPicPr>
          <p:cNvPr id="734" name="Google Shape;734;p43" descr="Graphical user interface, table&#10;&#10;Description automatically generated with medium confidence"/>
          <p:cNvPicPr preferRelativeResize="0"/>
          <p:nvPr/>
        </p:nvPicPr>
        <p:blipFill rotWithShape="1">
          <a:blip r:embed="rId3">
            <a:alphaModFix/>
          </a:blip>
          <a:srcRect/>
          <a:stretch/>
        </p:blipFill>
        <p:spPr>
          <a:xfrm>
            <a:off x="581891" y="1236989"/>
            <a:ext cx="11028218" cy="3620810"/>
          </a:xfrm>
          <a:prstGeom prst="rect">
            <a:avLst/>
          </a:prstGeom>
          <a:noFill/>
          <a:ln>
            <a:noFill/>
          </a:ln>
        </p:spPr>
      </p:pic>
      <p:sp>
        <p:nvSpPr>
          <p:cNvPr id="735" name="Google Shape;735;p43"/>
          <p:cNvSpPr/>
          <p:nvPr/>
        </p:nvSpPr>
        <p:spPr>
          <a:xfrm>
            <a:off x="5112193" y="1547586"/>
            <a:ext cx="2929150" cy="1385048"/>
          </a:xfrm>
          <a:prstGeom prst="wedgeRectCallout">
            <a:avLst>
              <a:gd name="adj1" fmla="val -99794"/>
              <a:gd name="adj2" fmla="val -1517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Sales Trend assumes the month to date sales rate will be maintained for the entire month </a:t>
            </a:r>
            <a:endParaRPr sz="1400" b="0" i="0" u="none" strike="noStrike" cap="none">
              <a:solidFill>
                <a:srgbClr val="000000"/>
              </a:solidFill>
              <a:latin typeface="Arial"/>
              <a:ea typeface="Arial"/>
              <a:cs typeface="Arial"/>
              <a:sym typeface="Arial"/>
            </a:endParaRPr>
          </a:p>
        </p:txBody>
      </p:sp>
      <p:sp>
        <p:nvSpPr>
          <p:cNvPr id="736" name="Google Shape;736;p43"/>
          <p:cNvSpPr/>
          <p:nvPr/>
        </p:nvSpPr>
        <p:spPr>
          <a:xfrm>
            <a:off x="3163455" y="3323912"/>
            <a:ext cx="2929150" cy="1385048"/>
          </a:xfrm>
          <a:prstGeom prst="wedgeRectCallout">
            <a:avLst>
              <a:gd name="adj1" fmla="val -61691"/>
              <a:gd name="adj2" fmla="val -132646"/>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There is no column for Updated Sales as this number will always equal the Sales Plan </a:t>
            </a:r>
            <a:endParaRPr sz="1400" b="0" i="0" u="none" strike="noStrike" cap="none">
              <a:solidFill>
                <a:srgbClr val="000000"/>
              </a:solidFill>
              <a:latin typeface="Arial"/>
              <a:ea typeface="Arial"/>
              <a:cs typeface="Arial"/>
              <a:sym typeface="Arial"/>
            </a:endParaRPr>
          </a:p>
        </p:txBody>
      </p:sp>
      <p:sp>
        <p:nvSpPr>
          <p:cNvPr id="737" name="Google Shape;737;p43"/>
          <p:cNvSpPr txBox="1">
            <a:spLocks noGrp="1"/>
          </p:cNvSpPr>
          <p:nvPr>
            <p:ph type="title"/>
          </p:nvPr>
        </p:nvSpPr>
        <p:spPr>
          <a:xfrm>
            <a:off x="249307" y="380022"/>
            <a:ext cx="600925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Inventory Action Report</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Google Shape;742;p44" descr="Graphical user interface, table&#10;&#10;Description automatically generated with medium confidence"/>
          <p:cNvPicPr preferRelativeResize="0"/>
          <p:nvPr/>
        </p:nvPicPr>
        <p:blipFill rotWithShape="1">
          <a:blip r:embed="rId3">
            <a:alphaModFix/>
          </a:blip>
          <a:srcRect/>
          <a:stretch/>
        </p:blipFill>
        <p:spPr>
          <a:xfrm>
            <a:off x="581891" y="1236989"/>
            <a:ext cx="11028218" cy="3620810"/>
          </a:xfrm>
          <a:prstGeom prst="rect">
            <a:avLst/>
          </a:prstGeom>
          <a:noFill/>
          <a:ln>
            <a:noFill/>
          </a:ln>
        </p:spPr>
      </p:pic>
      <p:sp>
        <p:nvSpPr>
          <p:cNvPr id="743" name="Google Shape;743;p44"/>
          <p:cNvSpPr/>
          <p:nvPr/>
        </p:nvSpPr>
        <p:spPr>
          <a:xfrm>
            <a:off x="4440400" y="2833686"/>
            <a:ext cx="2377260" cy="1455925"/>
          </a:xfrm>
          <a:prstGeom prst="wedgeRectCallout">
            <a:avLst>
              <a:gd name="adj1" fmla="val -85883"/>
              <a:gd name="adj2" fmla="val -104673"/>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Sales Trend for the entire month based on the month to date sales rate </a:t>
            </a:r>
            <a:endParaRPr sz="1400" b="0" i="0" u="none" strike="noStrike" cap="none">
              <a:solidFill>
                <a:srgbClr val="000000"/>
              </a:solidFill>
              <a:latin typeface="Arial"/>
              <a:ea typeface="Arial"/>
              <a:cs typeface="Arial"/>
              <a:sym typeface="Arial"/>
            </a:endParaRPr>
          </a:p>
        </p:txBody>
      </p:sp>
      <p:sp>
        <p:nvSpPr>
          <p:cNvPr id="744" name="Google Shape;744;p44"/>
          <p:cNvSpPr/>
          <p:nvPr/>
        </p:nvSpPr>
        <p:spPr>
          <a:xfrm>
            <a:off x="1914525" y="1828800"/>
            <a:ext cx="1828800" cy="3028950"/>
          </a:xfrm>
          <a:prstGeom prst="rect">
            <a:avLst/>
          </a:prstGeom>
          <a:solidFill>
            <a:schemeClr val="accent1">
              <a:alpha val="21568"/>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5" name="Google Shape;745;p44"/>
          <p:cNvSpPr/>
          <p:nvPr/>
        </p:nvSpPr>
        <p:spPr>
          <a:xfrm>
            <a:off x="1217450" y="3171023"/>
            <a:ext cx="1639455" cy="1118588"/>
          </a:xfrm>
          <a:prstGeom prst="wedgeRectCallout">
            <a:avLst>
              <a:gd name="adj1" fmla="val 52166"/>
              <a:gd name="adj2" fmla="val -143066"/>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Sales Plan for the month </a:t>
            </a:r>
            <a:endParaRPr sz="1400" b="0" i="0" u="none" strike="noStrike" cap="none">
              <a:solidFill>
                <a:srgbClr val="000000"/>
              </a:solidFill>
              <a:latin typeface="Arial"/>
              <a:ea typeface="Arial"/>
              <a:cs typeface="Arial"/>
              <a:sym typeface="Arial"/>
            </a:endParaRPr>
          </a:p>
        </p:txBody>
      </p:sp>
      <p:sp>
        <p:nvSpPr>
          <p:cNvPr id="746" name="Google Shape;746;p44"/>
          <p:cNvSpPr/>
          <p:nvPr/>
        </p:nvSpPr>
        <p:spPr>
          <a:xfrm>
            <a:off x="277293" y="1158786"/>
            <a:ext cx="1443931" cy="1118587"/>
          </a:xfrm>
          <a:prstGeom prst="wedgeRectCallout">
            <a:avLst>
              <a:gd name="adj1" fmla="val 69501"/>
              <a:gd name="adj2" fmla="val 26436"/>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month to date sales </a:t>
            </a:r>
            <a:endParaRPr sz="1400" b="0" i="0" u="none" strike="noStrike" cap="none">
              <a:solidFill>
                <a:srgbClr val="000000"/>
              </a:solidFill>
              <a:latin typeface="Arial"/>
              <a:ea typeface="Arial"/>
              <a:cs typeface="Arial"/>
              <a:sym typeface="Arial"/>
            </a:endParaRPr>
          </a:p>
        </p:txBody>
      </p:sp>
      <p:sp>
        <p:nvSpPr>
          <p:cNvPr id="747" name="Google Shape;747;p44"/>
          <p:cNvSpPr txBox="1">
            <a:spLocks noGrp="1"/>
          </p:cNvSpPr>
          <p:nvPr>
            <p:ph type="title"/>
          </p:nvPr>
        </p:nvSpPr>
        <p:spPr>
          <a:xfrm>
            <a:off x="249307" y="380022"/>
            <a:ext cx="600925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Inventory Action Report</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752" name="Google Shape;752;p45" descr="Graphical user interface, table&#10;&#10;Description automatically generated with medium confidence"/>
          <p:cNvPicPr preferRelativeResize="0"/>
          <p:nvPr/>
        </p:nvPicPr>
        <p:blipFill rotWithShape="1">
          <a:blip r:embed="rId3">
            <a:alphaModFix/>
          </a:blip>
          <a:srcRect/>
          <a:stretch/>
        </p:blipFill>
        <p:spPr>
          <a:xfrm>
            <a:off x="581891" y="1236989"/>
            <a:ext cx="11028218" cy="3620810"/>
          </a:xfrm>
          <a:prstGeom prst="rect">
            <a:avLst/>
          </a:prstGeom>
          <a:noFill/>
          <a:ln>
            <a:noFill/>
          </a:ln>
        </p:spPr>
      </p:pic>
      <p:sp>
        <p:nvSpPr>
          <p:cNvPr id="753" name="Google Shape;753;p45"/>
          <p:cNvSpPr/>
          <p:nvPr/>
        </p:nvSpPr>
        <p:spPr>
          <a:xfrm>
            <a:off x="5583960" y="1770759"/>
            <a:ext cx="1826490" cy="1019176"/>
          </a:xfrm>
          <a:prstGeom prst="wedgeRectCallout">
            <a:avLst>
              <a:gd name="adj1" fmla="val -87829"/>
              <a:gd name="adj2" fmla="val -21942"/>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percentage Markdowns  </a:t>
            </a:r>
            <a:endParaRPr sz="1400" b="0" i="0" u="none" strike="noStrike" cap="none">
              <a:solidFill>
                <a:srgbClr val="000000"/>
              </a:solidFill>
              <a:latin typeface="Arial"/>
              <a:ea typeface="Arial"/>
              <a:cs typeface="Arial"/>
              <a:sym typeface="Arial"/>
            </a:endParaRPr>
          </a:p>
        </p:txBody>
      </p:sp>
      <p:sp>
        <p:nvSpPr>
          <p:cNvPr id="754" name="Google Shape;754;p45"/>
          <p:cNvSpPr/>
          <p:nvPr/>
        </p:nvSpPr>
        <p:spPr>
          <a:xfrm>
            <a:off x="1560945" y="1836544"/>
            <a:ext cx="1715656" cy="887606"/>
          </a:xfrm>
          <a:prstGeom prst="wedgeRectCallout">
            <a:avLst>
              <a:gd name="adj1" fmla="val 76356"/>
              <a:gd name="adj2" fmla="val -23854"/>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Markdowns in dollars </a:t>
            </a:r>
            <a:endParaRPr sz="1400" b="0" i="0" u="none" strike="noStrike" cap="none">
              <a:solidFill>
                <a:srgbClr val="000000"/>
              </a:solidFill>
              <a:latin typeface="Arial"/>
              <a:ea typeface="Arial"/>
              <a:cs typeface="Arial"/>
              <a:sym typeface="Arial"/>
            </a:endParaRPr>
          </a:p>
        </p:txBody>
      </p:sp>
      <p:sp>
        <p:nvSpPr>
          <p:cNvPr id="755" name="Google Shape;755;p45"/>
          <p:cNvSpPr/>
          <p:nvPr/>
        </p:nvSpPr>
        <p:spPr>
          <a:xfrm>
            <a:off x="3736400" y="1828849"/>
            <a:ext cx="1197550" cy="3028950"/>
          </a:xfrm>
          <a:prstGeom prst="rect">
            <a:avLst/>
          </a:prstGeom>
          <a:solidFill>
            <a:srgbClr val="C0AED5">
              <a:alpha val="21568"/>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6" name="Google Shape;756;p45"/>
          <p:cNvSpPr txBox="1">
            <a:spLocks noGrp="1"/>
          </p:cNvSpPr>
          <p:nvPr>
            <p:ph type="title"/>
          </p:nvPr>
        </p:nvSpPr>
        <p:spPr>
          <a:xfrm>
            <a:off x="249306" y="380023"/>
            <a:ext cx="8965813" cy="595338"/>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Inventory Action Report: Markdowns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3"/>
          <p:cNvSpPr txBox="1"/>
          <p:nvPr/>
        </p:nvSpPr>
        <p:spPr>
          <a:xfrm>
            <a:off x="3398313" y="1747448"/>
            <a:ext cx="1449115" cy="369332"/>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Meeting Prep</a:t>
            </a:r>
            <a:endParaRPr/>
          </a:p>
        </p:txBody>
      </p:sp>
      <p:sp>
        <p:nvSpPr>
          <p:cNvPr id="129" name="Google Shape;129;p93"/>
          <p:cNvSpPr/>
          <p:nvPr/>
        </p:nvSpPr>
        <p:spPr>
          <a:xfrm>
            <a:off x="3406627" y="3526379"/>
            <a:ext cx="1791907" cy="1018774"/>
          </a:xfrm>
          <a:prstGeom prst="rect">
            <a:avLst/>
          </a:prstGeom>
          <a:solidFill>
            <a:schemeClr val="accent2"/>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a:p>
        </p:txBody>
      </p:sp>
      <p:sp>
        <p:nvSpPr>
          <p:cNvPr id="130" name="Google Shape;130;p93"/>
          <p:cNvSpPr/>
          <p:nvPr/>
        </p:nvSpPr>
        <p:spPr>
          <a:xfrm>
            <a:off x="3379909" y="4692584"/>
            <a:ext cx="1845343" cy="1018774"/>
          </a:xfrm>
          <a:prstGeom prst="rect">
            <a:avLst/>
          </a:prstGeom>
          <a:solidFill>
            <a:schemeClr val="accent2"/>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a:p>
        </p:txBody>
      </p:sp>
      <p:sp>
        <p:nvSpPr>
          <p:cNvPr id="131" name="Google Shape;131;p93"/>
          <p:cNvSpPr/>
          <p:nvPr/>
        </p:nvSpPr>
        <p:spPr>
          <a:xfrm>
            <a:off x="3398529" y="2301450"/>
            <a:ext cx="1791907" cy="1077498"/>
          </a:xfrm>
          <a:prstGeom prst="rect">
            <a:avLst/>
          </a:prstGeom>
          <a:solidFill>
            <a:schemeClr val="accent2"/>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a:p>
        </p:txBody>
      </p:sp>
      <p:sp>
        <p:nvSpPr>
          <p:cNvPr id="132" name="Google Shape;132;p93"/>
          <p:cNvSpPr/>
          <p:nvPr/>
        </p:nvSpPr>
        <p:spPr>
          <a:xfrm>
            <a:off x="5553553" y="2301449"/>
            <a:ext cx="1965959" cy="1077499"/>
          </a:xfrm>
          <a:prstGeom prst="rect">
            <a:avLst/>
          </a:prstGeom>
          <a:solidFill>
            <a:schemeClr val="accent6"/>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Variance Report</a:t>
            </a:r>
            <a:endParaRPr/>
          </a:p>
        </p:txBody>
      </p:sp>
      <p:sp>
        <p:nvSpPr>
          <p:cNvPr id="133" name="Google Shape;133;p93"/>
          <p:cNvSpPr/>
          <p:nvPr/>
        </p:nvSpPr>
        <p:spPr>
          <a:xfrm>
            <a:off x="7882629" y="2301450"/>
            <a:ext cx="1743904" cy="1077498"/>
          </a:xfrm>
          <a:prstGeom prst="rect">
            <a:avLst/>
          </a:prstGeom>
          <a:solidFill>
            <a:schemeClr val="accent4"/>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 Progress Report</a:t>
            </a:r>
            <a:endParaRPr/>
          </a:p>
        </p:txBody>
      </p:sp>
      <p:sp>
        <p:nvSpPr>
          <p:cNvPr id="134" name="Google Shape;134;p93"/>
          <p:cNvSpPr/>
          <p:nvPr/>
        </p:nvSpPr>
        <p:spPr>
          <a:xfrm>
            <a:off x="7882629" y="3526379"/>
            <a:ext cx="1743904" cy="1017042"/>
          </a:xfrm>
          <a:prstGeom prst="rect">
            <a:avLst/>
          </a:prstGeom>
          <a:solidFill>
            <a:schemeClr val="accent4"/>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Plan on Demand</a:t>
            </a:r>
            <a:endParaRPr/>
          </a:p>
        </p:txBody>
      </p:sp>
      <p:sp>
        <p:nvSpPr>
          <p:cNvPr id="135" name="Google Shape;135;p93"/>
          <p:cNvSpPr/>
          <p:nvPr/>
        </p:nvSpPr>
        <p:spPr>
          <a:xfrm>
            <a:off x="5554422" y="4633860"/>
            <a:ext cx="1965960" cy="1077498"/>
          </a:xfrm>
          <a:prstGeom prst="rect">
            <a:avLst/>
          </a:prstGeom>
          <a:solidFill>
            <a:schemeClr val="accent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a:p>
        </p:txBody>
      </p:sp>
      <p:sp>
        <p:nvSpPr>
          <p:cNvPr id="136" name="Google Shape;136;p93"/>
          <p:cNvSpPr/>
          <p:nvPr/>
        </p:nvSpPr>
        <p:spPr>
          <a:xfrm>
            <a:off x="9989651" y="2301450"/>
            <a:ext cx="1829643" cy="107749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Inventory Action Report</a:t>
            </a:r>
            <a:endParaRPr/>
          </a:p>
        </p:txBody>
      </p:sp>
      <p:sp>
        <p:nvSpPr>
          <p:cNvPr id="137" name="Google Shape;137;p93"/>
          <p:cNvSpPr/>
          <p:nvPr/>
        </p:nvSpPr>
        <p:spPr>
          <a:xfrm>
            <a:off x="9981552" y="3585112"/>
            <a:ext cx="1829643" cy="931273"/>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OTB Recap</a:t>
            </a:r>
            <a:endParaRPr/>
          </a:p>
        </p:txBody>
      </p:sp>
      <p:sp>
        <p:nvSpPr>
          <p:cNvPr id="138" name="Google Shape;138;p93"/>
          <p:cNvSpPr txBox="1"/>
          <p:nvPr/>
        </p:nvSpPr>
        <p:spPr>
          <a:xfrm>
            <a:off x="5554422" y="1747448"/>
            <a:ext cx="1256754" cy="369332"/>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Data Check</a:t>
            </a:r>
            <a:endParaRPr/>
          </a:p>
        </p:txBody>
      </p:sp>
      <p:sp>
        <p:nvSpPr>
          <p:cNvPr id="139" name="Google Shape;139;p93"/>
          <p:cNvSpPr txBox="1"/>
          <p:nvPr/>
        </p:nvSpPr>
        <p:spPr>
          <a:xfrm>
            <a:off x="7794117" y="1467104"/>
            <a:ext cx="1743904" cy="646331"/>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Month-to-Date Check</a:t>
            </a:r>
            <a:endParaRPr/>
          </a:p>
        </p:txBody>
      </p:sp>
      <p:sp>
        <p:nvSpPr>
          <p:cNvPr id="140" name="Google Shape;140;p93"/>
          <p:cNvSpPr txBox="1"/>
          <p:nvPr/>
        </p:nvSpPr>
        <p:spPr>
          <a:xfrm>
            <a:off x="5554422" y="4086576"/>
            <a:ext cx="1231106" cy="369332"/>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Score Card</a:t>
            </a:r>
            <a:endParaRPr/>
          </a:p>
        </p:txBody>
      </p:sp>
      <p:sp>
        <p:nvSpPr>
          <p:cNvPr id="141" name="Google Shape;141;p93"/>
          <p:cNvSpPr txBox="1"/>
          <p:nvPr/>
        </p:nvSpPr>
        <p:spPr>
          <a:xfrm>
            <a:off x="9981552" y="1744103"/>
            <a:ext cx="1308050" cy="369332"/>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Take Action</a:t>
            </a:r>
            <a:endParaRPr/>
          </a:p>
        </p:txBody>
      </p:sp>
      <p:sp>
        <p:nvSpPr>
          <p:cNvPr id="142" name="Google Shape;142;p93"/>
          <p:cNvSpPr txBox="1"/>
          <p:nvPr/>
        </p:nvSpPr>
        <p:spPr>
          <a:xfrm>
            <a:off x="249307" y="1978283"/>
            <a:ext cx="2119706" cy="646331"/>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Progress &amp; performance</a:t>
            </a:r>
            <a:endParaRPr/>
          </a:p>
        </p:txBody>
      </p:sp>
      <p:sp>
        <p:nvSpPr>
          <p:cNvPr id="143" name="Google Shape;143;p93"/>
          <p:cNvSpPr/>
          <p:nvPr/>
        </p:nvSpPr>
        <p:spPr>
          <a:xfrm>
            <a:off x="-1" y="2840198"/>
            <a:ext cx="2452456" cy="2194560"/>
          </a:xfrm>
          <a:custGeom>
            <a:avLst/>
            <a:gdLst/>
            <a:ahLst/>
            <a:cxnLst/>
            <a:rect l="l" t="t" r="r" b="b"/>
            <a:pathLst>
              <a:path w="2452456" h="2194560" extrusionOk="0">
                <a:moveTo>
                  <a:pt x="0" y="0"/>
                </a:moveTo>
                <a:lnTo>
                  <a:pt x="165863" y="0"/>
                </a:lnTo>
                <a:lnTo>
                  <a:pt x="380805" y="0"/>
                </a:lnTo>
                <a:lnTo>
                  <a:pt x="1364622" y="0"/>
                </a:lnTo>
                <a:cubicBezTo>
                  <a:pt x="1965416" y="0"/>
                  <a:pt x="2452456" y="491269"/>
                  <a:pt x="2452456" y="1097280"/>
                </a:cubicBezTo>
                <a:cubicBezTo>
                  <a:pt x="2452456" y="1703291"/>
                  <a:pt x="1965416" y="2194560"/>
                  <a:pt x="1364622" y="2194560"/>
                </a:cubicBezTo>
                <a:lnTo>
                  <a:pt x="380805" y="2194560"/>
                </a:lnTo>
                <a:lnTo>
                  <a:pt x="165863" y="2194560"/>
                </a:lnTo>
                <a:lnTo>
                  <a:pt x="0" y="2194560"/>
                </a:lnTo>
                <a:close/>
              </a:path>
            </a:pathLst>
          </a:custGeom>
          <a:solidFill>
            <a:srgbClr val="654587"/>
          </a:solidFill>
          <a:ln>
            <a:noFill/>
          </a:ln>
        </p:spPr>
        <p:txBody>
          <a:bodyPr spcFirstLastPara="1" wrap="square" lIns="0" tIns="110850" rIns="91425"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144" name="Google Shape;144;p93"/>
          <p:cNvSpPr txBox="1">
            <a:spLocks noGrp="1"/>
          </p:cNvSpPr>
          <p:nvPr>
            <p:ph type="title"/>
          </p:nvPr>
        </p:nvSpPr>
        <p:spPr>
          <a:xfrm>
            <a:off x="249306" y="380022"/>
            <a:ext cx="3697661"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Monthly usage</a:t>
            </a:r>
            <a:endParaRPr dirty="0"/>
          </a:p>
        </p:txBody>
      </p:sp>
      <p:sp>
        <p:nvSpPr>
          <p:cNvPr id="145" name="Google Shape;145;p93"/>
          <p:cNvSpPr txBox="1"/>
          <p:nvPr/>
        </p:nvSpPr>
        <p:spPr>
          <a:xfrm>
            <a:off x="5404391" y="3157047"/>
            <a:ext cx="2264282" cy="830997"/>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182875" tIns="91425" rIns="182875" bIns="91425" anchor="t" anchorCtr="0">
            <a:spAutoFit/>
          </a:bodyPr>
          <a:lstStyle/>
          <a:p>
            <a:pPr marL="114300" marR="0" lvl="0" indent="-114300" algn="l" rtl="0">
              <a:lnSpc>
                <a:spcPct val="100000"/>
              </a:lnSpc>
              <a:spcBef>
                <a:spcPts val="0"/>
              </a:spcBef>
              <a:spcAft>
                <a:spcPts val="0"/>
              </a:spcAft>
              <a:buClr>
                <a:schemeClr val="accent6"/>
              </a:buClr>
              <a:buSzPts val="1400"/>
              <a:buFont typeface="Arial"/>
              <a:buChar char="•"/>
            </a:pPr>
            <a:r>
              <a:rPr lang="en-US" sz="1400" b="0" i="0" u="none" strike="noStrike" cap="none">
                <a:solidFill>
                  <a:srgbClr val="000000"/>
                </a:solidFill>
                <a:latin typeface="Arial"/>
                <a:ea typeface="Arial"/>
                <a:cs typeface="Arial"/>
                <a:sym typeface="Arial"/>
              </a:rPr>
              <a:t>Establish themes</a:t>
            </a:r>
            <a:endParaRPr/>
          </a:p>
          <a:p>
            <a:pPr marL="114300" marR="0" lvl="0" indent="-114300" algn="l" rtl="0">
              <a:lnSpc>
                <a:spcPct val="100000"/>
              </a:lnSpc>
              <a:spcBef>
                <a:spcPts val="0"/>
              </a:spcBef>
              <a:spcAft>
                <a:spcPts val="0"/>
              </a:spcAft>
              <a:buClr>
                <a:schemeClr val="accent6"/>
              </a:buClr>
              <a:buSzPts val="1400"/>
              <a:buFont typeface="Arial"/>
              <a:buChar char="•"/>
            </a:pPr>
            <a:r>
              <a:rPr lang="en-US" sz="1400" b="0" i="0" u="none" strike="noStrike" cap="none">
                <a:solidFill>
                  <a:srgbClr val="000000"/>
                </a:solidFill>
                <a:latin typeface="Arial"/>
                <a:ea typeface="Arial"/>
                <a:cs typeface="Arial"/>
                <a:sym typeface="Arial"/>
              </a:rPr>
              <a:t>Catch theft or inventory issues</a:t>
            </a:r>
            <a:endParaRPr/>
          </a:p>
        </p:txBody>
      </p:sp>
      <p:sp>
        <p:nvSpPr>
          <p:cNvPr id="22" name="TextBox 21">
            <a:extLst>
              <a:ext uri="{FF2B5EF4-FFF2-40B4-BE49-F238E27FC236}">
                <a16:creationId xmlns:a16="http://schemas.microsoft.com/office/drawing/2014/main" id="{8D28EC22-7061-6842-8562-482DDE88B3FD}"/>
              </a:ext>
            </a:extLst>
          </p:cNvPr>
          <p:cNvSpPr txBox="1"/>
          <p:nvPr/>
        </p:nvSpPr>
        <p:spPr>
          <a:xfrm>
            <a:off x="4540411" y="5545817"/>
            <a:ext cx="1743904" cy="830997"/>
          </a:xfrm>
          <a:prstGeom prst="rect">
            <a:avLst/>
          </a:prstGeom>
          <a:solidFill>
            <a:schemeClr val="bg1"/>
          </a:solidFill>
          <a:ln w="63500">
            <a:gradFill>
              <a:gsLst>
                <a:gs pos="82000">
                  <a:srgbClr val="6598C7"/>
                </a:gs>
                <a:gs pos="6000">
                  <a:srgbClr val="EA742B"/>
                </a:gs>
              </a:gsLst>
              <a:lin ang="2700000" scaled="0"/>
            </a:gradFill>
          </a:ln>
        </p:spPr>
        <p:txBody>
          <a:bodyPr wrap="square" lIns="182880" tIns="91440" rIns="182880" bIns="91440" rtlCol="0" anchor="ctr">
            <a:spAutoFit/>
          </a:bodyPr>
          <a:lstStyle/>
          <a:p>
            <a:pPr algn="ctr">
              <a:buClr>
                <a:schemeClr val="accent6"/>
              </a:buClr>
            </a:pPr>
            <a:r>
              <a:rPr lang="en-US" dirty="0"/>
              <a:t>Recap data from any given time period</a:t>
            </a:r>
          </a:p>
        </p:txBody>
      </p:sp>
      <p:sp>
        <p:nvSpPr>
          <p:cNvPr id="23" name="TextBox 22">
            <a:extLst>
              <a:ext uri="{FF2B5EF4-FFF2-40B4-BE49-F238E27FC236}">
                <a16:creationId xmlns:a16="http://schemas.microsoft.com/office/drawing/2014/main" id="{01D2CC19-8B53-FD4F-8623-2FD843C4D2B9}"/>
              </a:ext>
            </a:extLst>
          </p:cNvPr>
          <p:cNvSpPr txBox="1"/>
          <p:nvPr/>
        </p:nvSpPr>
        <p:spPr>
          <a:xfrm>
            <a:off x="8755708" y="4388024"/>
            <a:ext cx="2251816" cy="1046440"/>
          </a:xfrm>
          <a:prstGeom prst="rect">
            <a:avLst/>
          </a:prstGeom>
          <a:solidFill>
            <a:schemeClr val="bg1"/>
          </a:solidFill>
          <a:ln w="57150">
            <a:gradFill>
              <a:gsLst>
                <a:gs pos="100000">
                  <a:srgbClr val="FF0F00"/>
                </a:gs>
                <a:gs pos="0">
                  <a:srgbClr val="FEA900"/>
                </a:gs>
              </a:gsLst>
              <a:lin ang="2700000" scaled="0"/>
            </a:gradFill>
          </a:ln>
        </p:spPr>
        <p:txBody>
          <a:bodyPr wrap="square" lIns="182880" tIns="91440" rIns="182880" bIns="91440" rtlCol="0">
            <a:spAutoFit/>
          </a:bodyPr>
          <a:lstStyle/>
          <a:p>
            <a:pPr marL="114300" indent="-114300">
              <a:buClr>
                <a:schemeClr val="accent2"/>
              </a:buClr>
              <a:buFont typeface="Arial" panose="020B0604020202020204" pitchFamily="34" charset="0"/>
              <a:buChar char="•"/>
            </a:pPr>
            <a:r>
              <a:rPr lang="en-US" dirty="0"/>
              <a:t>Run during the month to check progress</a:t>
            </a:r>
          </a:p>
          <a:p>
            <a:pPr marL="114300" indent="-114300">
              <a:buClr>
                <a:schemeClr val="accent2"/>
              </a:buClr>
              <a:buFont typeface="Arial" panose="020B0604020202020204" pitchFamily="34" charset="0"/>
              <a:buChar char="•"/>
            </a:pPr>
            <a:r>
              <a:rPr lang="en-US" dirty="0"/>
              <a:t>Use any time after 1</a:t>
            </a:r>
            <a:r>
              <a:rPr lang="en-US" baseline="30000" dirty="0"/>
              <a:t>st</a:t>
            </a:r>
            <a:r>
              <a:rPr lang="en-US" dirty="0"/>
              <a:t> of month</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761" name="Google Shape;761;p46" descr="Graphical user interface, table&#10;&#10;Description automatically generated with medium confidence"/>
          <p:cNvPicPr preferRelativeResize="0"/>
          <p:nvPr/>
        </p:nvPicPr>
        <p:blipFill rotWithShape="1">
          <a:blip r:embed="rId3">
            <a:alphaModFix/>
          </a:blip>
          <a:srcRect/>
          <a:stretch/>
        </p:blipFill>
        <p:spPr>
          <a:xfrm>
            <a:off x="581891" y="1236989"/>
            <a:ext cx="11028218" cy="3620810"/>
          </a:xfrm>
          <a:prstGeom prst="rect">
            <a:avLst/>
          </a:prstGeom>
          <a:noFill/>
          <a:ln>
            <a:noFill/>
          </a:ln>
        </p:spPr>
      </p:pic>
      <p:sp>
        <p:nvSpPr>
          <p:cNvPr id="762" name="Google Shape;762;p46"/>
          <p:cNvSpPr/>
          <p:nvPr/>
        </p:nvSpPr>
        <p:spPr>
          <a:xfrm>
            <a:off x="7705735" y="1645948"/>
            <a:ext cx="2840750" cy="1783051"/>
          </a:xfrm>
          <a:prstGeom prst="wedgeRectCallout">
            <a:avLst>
              <a:gd name="adj1" fmla="val -87104"/>
              <a:gd name="adj2" fmla="val -27116"/>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Inventory for the end of the month based on MTD inventory and on order for the time period</a:t>
            </a:r>
            <a:endParaRPr sz="1400" b="0" i="0" u="none" strike="noStrike" cap="none">
              <a:solidFill>
                <a:srgbClr val="000000"/>
              </a:solidFill>
              <a:latin typeface="Arial"/>
              <a:ea typeface="Arial"/>
              <a:cs typeface="Arial"/>
              <a:sym typeface="Arial"/>
            </a:endParaRPr>
          </a:p>
        </p:txBody>
      </p:sp>
      <p:sp>
        <p:nvSpPr>
          <p:cNvPr id="763" name="Google Shape;763;p46"/>
          <p:cNvSpPr/>
          <p:nvPr/>
        </p:nvSpPr>
        <p:spPr>
          <a:xfrm>
            <a:off x="2707991" y="1828849"/>
            <a:ext cx="1715656" cy="887606"/>
          </a:xfrm>
          <a:prstGeom prst="wedgeRectCallout">
            <a:avLst>
              <a:gd name="adj1" fmla="val 80275"/>
              <a:gd name="adj2" fmla="val -29914"/>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Inventory </a:t>
            </a:r>
            <a:endParaRPr sz="1400" b="0" i="0" u="none" strike="noStrike" cap="none">
              <a:solidFill>
                <a:srgbClr val="000000"/>
              </a:solidFill>
              <a:latin typeface="Arial"/>
              <a:ea typeface="Arial"/>
              <a:cs typeface="Arial"/>
              <a:sym typeface="Arial"/>
            </a:endParaRPr>
          </a:p>
        </p:txBody>
      </p:sp>
      <p:sp>
        <p:nvSpPr>
          <p:cNvPr id="764" name="Google Shape;764;p46"/>
          <p:cNvSpPr/>
          <p:nvPr/>
        </p:nvSpPr>
        <p:spPr>
          <a:xfrm>
            <a:off x="4843033" y="1828849"/>
            <a:ext cx="1826490" cy="3028950"/>
          </a:xfrm>
          <a:prstGeom prst="rect">
            <a:avLst/>
          </a:prstGeom>
          <a:solidFill>
            <a:srgbClr val="BBD6ED">
              <a:alpha val="21568"/>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5" name="Google Shape;765;p46"/>
          <p:cNvSpPr/>
          <p:nvPr/>
        </p:nvSpPr>
        <p:spPr>
          <a:xfrm>
            <a:off x="4458853" y="2654977"/>
            <a:ext cx="1826490" cy="1019176"/>
          </a:xfrm>
          <a:prstGeom prst="wedgeRectCallout">
            <a:avLst>
              <a:gd name="adj1" fmla="val 21132"/>
              <a:gd name="adj2" fmla="val -98467"/>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Plan Inventory Plan for next month  </a:t>
            </a:r>
            <a:endParaRPr sz="1400" b="0" i="0" u="none" strike="noStrike" cap="none">
              <a:solidFill>
                <a:srgbClr val="000000"/>
              </a:solidFill>
              <a:latin typeface="Arial"/>
              <a:ea typeface="Arial"/>
              <a:cs typeface="Arial"/>
              <a:sym typeface="Arial"/>
            </a:endParaRPr>
          </a:p>
        </p:txBody>
      </p:sp>
      <p:sp>
        <p:nvSpPr>
          <p:cNvPr id="766" name="Google Shape;766;p46"/>
          <p:cNvSpPr txBox="1">
            <a:spLocks noGrp="1"/>
          </p:cNvSpPr>
          <p:nvPr>
            <p:ph type="title"/>
          </p:nvPr>
        </p:nvSpPr>
        <p:spPr>
          <a:xfrm>
            <a:off x="249307" y="380023"/>
            <a:ext cx="8508614" cy="646316"/>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Inventory Action Report: Inventory</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pic>
        <p:nvPicPr>
          <p:cNvPr id="771" name="Google Shape;771;p47" descr="Graphical user interface, table&#10;&#10;Description automatically generated with medium confidence"/>
          <p:cNvPicPr preferRelativeResize="0"/>
          <p:nvPr/>
        </p:nvPicPr>
        <p:blipFill rotWithShape="1">
          <a:blip r:embed="rId3">
            <a:alphaModFix/>
          </a:blip>
          <a:srcRect/>
          <a:stretch/>
        </p:blipFill>
        <p:spPr>
          <a:xfrm>
            <a:off x="581891" y="1236989"/>
            <a:ext cx="11028218" cy="3620810"/>
          </a:xfrm>
          <a:prstGeom prst="rect">
            <a:avLst/>
          </a:prstGeom>
          <a:noFill/>
          <a:ln>
            <a:noFill/>
          </a:ln>
        </p:spPr>
      </p:pic>
      <p:sp>
        <p:nvSpPr>
          <p:cNvPr id="772" name="Google Shape;772;p47"/>
          <p:cNvSpPr/>
          <p:nvPr/>
        </p:nvSpPr>
        <p:spPr>
          <a:xfrm>
            <a:off x="4629010" y="1628810"/>
            <a:ext cx="1715656" cy="887606"/>
          </a:xfrm>
          <a:prstGeom prst="wedgeRectCallout">
            <a:avLst>
              <a:gd name="adj1" fmla="val 70086"/>
              <a:gd name="adj2" fmla="val -2644"/>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Actual MTD Inflow </a:t>
            </a:r>
            <a:endParaRPr sz="1400" b="0" i="0" u="none" strike="noStrike" cap="none">
              <a:solidFill>
                <a:srgbClr val="000000"/>
              </a:solidFill>
              <a:latin typeface="Arial"/>
              <a:ea typeface="Arial"/>
              <a:cs typeface="Arial"/>
              <a:sym typeface="Arial"/>
            </a:endParaRPr>
          </a:p>
        </p:txBody>
      </p:sp>
      <p:sp>
        <p:nvSpPr>
          <p:cNvPr id="773" name="Google Shape;773;p47"/>
          <p:cNvSpPr/>
          <p:nvPr/>
        </p:nvSpPr>
        <p:spPr>
          <a:xfrm>
            <a:off x="6642111" y="1828849"/>
            <a:ext cx="1826490" cy="3028950"/>
          </a:xfrm>
          <a:prstGeom prst="rect">
            <a:avLst/>
          </a:prstGeom>
          <a:solidFill>
            <a:srgbClr val="BBD6ED">
              <a:alpha val="21568"/>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4" name="Google Shape;774;p47"/>
          <p:cNvSpPr/>
          <p:nvPr/>
        </p:nvSpPr>
        <p:spPr>
          <a:xfrm>
            <a:off x="6285343" y="2919412"/>
            <a:ext cx="1826490" cy="1019176"/>
          </a:xfrm>
          <a:prstGeom prst="wedgeRectCallout">
            <a:avLst>
              <a:gd name="adj1" fmla="val 21868"/>
              <a:gd name="adj2" fmla="val -11957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Inflow to meet  Plan for the month  </a:t>
            </a:r>
            <a:endParaRPr sz="1400" b="0" i="0" u="none" strike="noStrike" cap="none">
              <a:solidFill>
                <a:srgbClr val="000000"/>
              </a:solidFill>
              <a:latin typeface="Arial"/>
              <a:ea typeface="Arial"/>
              <a:cs typeface="Arial"/>
              <a:sym typeface="Arial"/>
            </a:endParaRPr>
          </a:p>
        </p:txBody>
      </p:sp>
      <p:sp>
        <p:nvSpPr>
          <p:cNvPr id="775" name="Google Shape;775;p47"/>
          <p:cNvSpPr/>
          <p:nvPr/>
        </p:nvSpPr>
        <p:spPr>
          <a:xfrm>
            <a:off x="8409278" y="2782240"/>
            <a:ext cx="2481964" cy="887606"/>
          </a:xfrm>
          <a:prstGeom prst="wedgeRectCallout">
            <a:avLst>
              <a:gd name="adj1" fmla="val -50090"/>
              <a:gd name="adj2" fmla="val -120812"/>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Updated Inflow as a percent of the total Updated Inflow</a:t>
            </a:r>
            <a:endParaRPr sz="1400" b="0" i="0" u="none" strike="noStrike" cap="none">
              <a:solidFill>
                <a:srgbClr val="000000"/>
              </a:solidFill>
              <a:latin typeface="Arial"/>
              <a:ea typeface="Arial"/>
              <a:cs typeface="Arial"/>
              <a:sym typeface="Arial"/>
            </a:endParaRPr>
          </a:p>
        </p:txBody>
      </p:sp>
      <p:sp>
        <p:nvSpPr>
          <p:cNvPr id="776" name="Google Shape;776;p47"/>
          <p:cNvSpPr txBox="1">
            <a:spLocks noGrp="1"/>
          </p:cNvSpPr>
          <p:nvPr>
            <p:ph type="title"/>
          </p:nvPr>
        </p:nvSpPr>
        <p:spPr>
          <a:xfrm>
            <a:off x="249307" y="380023"/>
            <a:ext cx="7685654" cy="646316"/>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Inventory Action Report: Inflow</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48" descr="Graphical user interface, table&#10;&#10;Description automatically generated with medium confidence"/>
          <p:cNvPicPr preferRelativeResize="0"/>
          <p:nvPr/>
        </p:nvPicPr>
        <p:blipFill rotWithShape="1">
          <a:blip r:embed="rId3">
            <a:alphaModFix/>
          </a:blip>
          <a:srcRect/>
          <a:stretch/>
        </p:blipFill>
        <p:spPr>
          <a:xfrm>
            <a:off x="581891" y="1236989"/>
            <a:ext cx="11028218" cy="3620810"/>
          </a:xfrm>
          <a:prstGeom prst="rect">
            <a:avLst/>
          </a:prstGeom>
          <a:noFill/>
          <a:ln>
            <a:noFill/>
          </a:ln>
        </p:spPr>
      </p:pic>
      <p:sp>
        <p:nvSpPr>
          <p:cNvPr id="782" name="Google Shape;782;p48"/>
          <p:cNvSpPr/>
          <p:nvPr/>
        </p:nvSpPr>
        <p:spPr>
          <a:xfrm>
            <a:off x="8477984" y="1837363"/>
            <a:ext cx="1199416" cy="3028950"/>
          </a:xfrm>
          <a:prstGeom prst="rect">
            <a:avLst/>
          </a:prstGeom>
          <a:solidFill>
            <a:srgbClr val="FFFF00">
              <a:alpha val="21568"/>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3" name="Google Shape;783;p48"/>
          <p:cNvSpPr/>
          <p:nvPr/>
        </p:nvSpPr>
        <p:spPr>
          <a:xfrm>
            <a:off x="6801093" y="2554857"/>
            <a:ext cx="1826490" cy="1116190"/>
          </a:xfrm>
          <a:prstGeom prst="wedgeRectCallout">
            <a:avLst>
              <a:gd name="adj1" fmla="val 46163"/>
              <a:gd name="adj2" fmla="val -94115"/>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Inflow to meet  Inventory Trend </a:t>
            </a:r>
            <a:endParaRPr sz="1400" b="0" i="0" u="none" strike="noStrike" cap="none">
              <a:solidFill>
                <a:srgbClr val="000000"/>
              </a:solidFill>
              <a:latin typeface="Arial"/>
              <a:ea typeface="Arial"/>
              <a:cs typeface="Arial"/>
              <a:sym typeface="Arial"/>
            </a:endParaRPr>
          </a:p>
        </p:txBody>
      </p:sp>
      <p:sp>
        <p:nvSpPr>
          <p:cNvPr id="784" name="Google Shape;784;p48"/>
          <p:cNvSpPr/>
          <p:nvPr/>
        </p:nvSpPr>
        <p:spPr>
          <a:xfrm>
            <a:off x="9442179" y="2569629"/>
            <a:ext cx="2167930" cy="1101418"/>
          </a:xfrm>
          <a:prstGeom prst="wedgeRectCallout">
            <a:avLst>
              <a:gd name="adj1" fmla="val -43783"/>
              <a:gd name="adj2" fmla="val -8889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Inventory as a percentage of the total Trend</a:t>
            </a:r>
            <a:endParaRPr sz="1400" b="0" i="0" u="none" strike="noStrike" cap="none">
              <a:solidFill>
                <a:srgbClr val="000000"/>
              </a:solidFill>
              <a:latin typeface="Arial"/>
              <a:ea typeface="Arial"/>
              <a:cs typeface="Arial"/>
              <a:sym typeface="Arial"/>
            </a:endParaRPr>
          </a:p>
        </p:txBody>
      </p:sp>
      <p:sp>
        <p:nvSpPr>
          <p:cNvPr id="785" name="Google Shape;785;p48"/>
          <p:cNvSpPr txBox="1">
            <a:spLocks noGrp="1"/>
          </p:cNvSpPr>
          <p:nvPr>
            <p:ph type="title"/>
          </p:nvPr>
        </p:nvSpPr>
        <p:spPr>
          <a:xfrm>
            <a:off x="249307" y="380023"/>
            <a:ext cx="7685654" cy="646316"/>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Inventory Action Report: Inflow</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49" descr="Graphical user interface, table&#10;&#10;Description automatically generated with medium confidence"/>
          <p:cNvPicPr preferRelativeResize="0"/>
          <p:nvPr/>
        </p:nvPicPr>
        <p:blipFill rotWithShape="1">
          <a:blip r:embed="rId3">
            <a:alphaModFix/>
          </a:blip>
          <a:srcRect/>
          <a:stretch/>
        </p:blipFill>
        <p:spPr>
          <a:xfrm>
            <a:off x="581891" y="1236989"/>
            <a:ext cx="11028218" cy="3620810"/>
          </a:xfrm>
          <a:prstGeom prst="rect">
            <a:avLst/>
          </a:prstGeom>
          <a:noFill/>
          <a:ln>
            <a:noFill/>
          </a:ln>
        </p:spPr>
      </p:pic>
      <p:sp>
        <p:nvSpPr>
          <p:cNvPr id="791" name="Google Shape;791;p49"/>
          <p:cNvSpPr/>
          <p:nvPr/>
        </p:nvSpPr>
        <p:spPr>
          <a:xfrm>
            <a:off x="9640034" y="1828849"/>
            <a:ext cx="1826490" cy="3028950"/>
          </a:xfrm>
          <a:prstGeom prst="rect">
            <a:avLst/>
          </a:prstGeom>
          <a:solidFill>
            <a:srgbClr val="FFFF00">
              <a:alpha val="21568"/>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2" name="Google Shape;792;p49"/>
          <p:cNvSpPr/>
          <p:nvPr/>
        </p:nvSpPr>
        <p:spPr>
          <a:xfrm>
            <a:off x="7017106" y="2606252"/>
            <a:ext cx="2807808" cy="874143"/>
          </a:xfrm>
          <a:prstGeom prst="wedgeRectCallout">
            <a:avLst>
              <a:gd name="adj1" fmla="val 44778"/>
              <a:gd name="adj2" fmla="val -114406"/>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On Order for the selected period filtered for either cost or retail </a:t>
            </a:r>
            <a:endParaRPr sz="1400" b="0" i="0" u="none" strike="noStrike" cap="none">
              <a:solidFill>
                <a:srgbClr val="000000"/>
              </a:solidFill>
              <a:latin typeface="Arial"/>
              <a:ea typeface="Arial"/>
              <a:cs typeface="Arial"/>
              <a:sym typeface="Arial"/>
            </a:endParaRPr>
          </a:p>
        </p:txBody>
      </p:sp>
      <p:sp>
        <p:nvSpPr>
          <p:cNvPr id="793" name="Google Shape;793;p49"/>
          <p:cNvSpPr/>
          <p:nvPr/>
        </p:nvSpPr>
        <p:spPr>
          <a:xfrm>
            <a:off x="9116335" y="3790515"/>
            <a:ext cx="2807808" cy="1412860"/>
          </a:xfrm>
          <a:prstGeom prst="wedgeRectCallout">
            <a:avLst>
              <a:gd name="adj1" fmla="val 4550"/>
              <a:gd name="adj2" fmla="val -16207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OTB to meet Plan using MTD as a new starting point. Selected for either cost or retail.</a:t>
            </a:r>
            <a:endParaRPr sz="1400" b="0" i="0" u="none" strike="noStrike" cap="none">
              <a:solidFill>
                <a:srgbClr val="000000"/>
              </a:solidFill>
              <a:latin typeface="Arial"/>
              <a:ea typeface="Arial"/>
              <a:cs typeface="Arial"/>
              <a:sym typeface="Arial"/>
            </a:endParaRPr>
          </a:p>
        </p:txBody>
      </p:sp>
      <p:sp>
        <p:nvSpPr>
          <p:cNvPr id="794" name="Google Shape;794;p49"/>
          <p:cNvSpPr/>
          <p:nvPr/>
        </p:nvSpPr>
        <p:spPr>
          <a:xfrm>
            <a:off x="8421010" y="188259"/>
            <a:ext cx="2807808" cy="1295014"/>
          </a:xfrm>
          <a:prstGeom prst="wedgeRectCallout">
            <a:avLst>
              <a:gd name="adj1" fmla="val 40947"/>
              <a:gd name="adj2" fmla="val 95749"/>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OTB to meet Trend using MTD as a starting point. Selected for either cost or retail.</a:t>
            </a:r>
            <a:endParaRPr sz="1400" b="0" i="0" u="none" strike="noStrike" cap="none">
              <a:solidFill>
                <a:srgbClr val="000000"/>
              </a:solidFill>
              <a:latin typeface="Arial"/>
              <a:ea typeface="Arial"/>
              <a:cs typeface="Arial"/>
              <a:sym typeface="Arial"/>
            </a:endParaRPr>
          </a:p>
        </p:txBody>
      </p:sp>
      <p:sp>
        <p:nvSpPr>
          <p:cNvPr id="795" name="Google Shape;795;p49"/>
          <p:cNvSpPr txBox="1">
            <a:spLocks noGrp="1"/>
          </p:cNvSpPr>
          <p:nvPr>
            <p:ph type="title"/>
          </p:nvPr>
        </p:nvSpPr>
        <p:spPr>
          <a:xfrm>
            <a:off x="249307" y="380023"/>
            <a:ext cx="7299573" cy="646316"/>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Inventory Action Report: OTB</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51"/>
          <p:cNvSpPr txBox="1">
            <a:spLocks noGrp="1"/>
          </p:cNvSpPr>
          <p:nvPr>
            <p:ph type="body" idx="1"/>
          </p:nvPr>
        </p:nvSpPr>
        <p:spPr>
          <a:xfrm>
            <a:off x="1053017" y="3125720"/>
            <a:ext cx="4748546" cy="671648"/>
          </a:xfrm>
          <a:prstGeom prst="rect">
            <a:avLst/>
          </a:prstGeom>
          <a:noFill/>
          <a:ln>
            <a:noFill/>
          </a:ln>
          <a:effectLst>
            <a:outerShdw dist="38100" dir="2662223" algn="tl" rotWithShape="0">
              <a:srgbClr val="FEE598"/>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Font typeface="Arial"/>
              <a:buNone/>
            </a:pPr>
            <a:r>
              <a:rPr lang="en-US"/>
              <a:t>Week 3</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52"/>
          <p:cNvSpPr/>
          <p:nvPr/>
        </p:nvSpPr>
        <p:spPr>
          <a:xfrm>
            <a:off x="8718944" y="3070093"/>
            <a:ext cx="1609222" cy="1018774"/>
          </a:xfrm>
          <a:prstGeom prst="rect">
            <a:avLst/>
          </a:prstGeom>
          <a:solidFill>
            <a:schemeClr val="accent2"/>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806" name="Google Shape;806;p52"/>
          <p:cNvSpPr txBox="1">
            <a:spLocks noGrp="1"/>
          </p:cNvSpPr>
          <p:nvPr>
            <p:ph type="title"/>
          </p:nvPr>
        </p:nvSpPr>
        <p:spPr>
          <a:xfrm>
            <a:off x="249307" y="380022"/>
            <a:ext cx="341052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Meeting Prep</a:t>
            </a:r>
            <a:endParaRPr dirty="0"/>
          </a:p>
        </p:txBody>
      </p:sp>
      <p:cxnSp>
        <p:nvCxnSpPr>
          <p:cNvPr id="807" name="Google Shape;807;p52"/>
          <p:cNvCxnSpPr/>
          <p:nvPr/>
        </p:nvCxnSpPr>
        <p:spPr>
          <a:xfrm>
            <a:off x="3388029" y="2398106"/>
            <a:ext cx="1201556" cy="760354"/>
          </a:xfrm>
          <a:prstGeom prst="straightConnector1">
            <a:avLst/>
          </a:prstGeom>
          <a:noFill/>
          <a:ln w="31750" cap="rnd" cmpd="sng">
            <a:solidFill>
              <a:srgbClr val="B1B4B1"/>
            </a:solidFill>
            <a:prstDash val="solid"/>
            <a:miter lim="800000"/>
            <a:headEnd type="none" w="sm" len="sm"/>
            <a:tailEnd type="none" w="sm" len="sm"/>
          </a:ln>
        </p:spPr>
      </p:cxnSp>
      <p:cxnSp>
        <p:nvCxnSpPr>
          <p:cNvPr id="808" name="Google Shape;808;p52"/>
          <p:cNvCxnSpPr/>
          <p:nvPr/>
        </p:nvCxnSpPr>
        <p:spPr>
          <a:xfrm>
            <a:off x="2668877" y="3599324"/>
            <a:ext cx="1753654" cy="60235"/>
          </a:xfrm>
          <a:prstGeom prst="straightConnector1">
            <a:avLst/>
          </a:prstGeom>
          <a:noFill/>
          <a:ln w="31750" cap="flat" cmpd="sng">
            <a:solidFill>
              <a:srgbClr val="B1B4B1"/>
            </a:solidFill>
            <a:prstDash val="solid"/>
            <a:miter lim="800000"/>
            <a:headEnd type="none" w="sm" len="sm"/>
            <a:tailEnd type="none" w="sm" len="sm"/>
          </a:ln>
        </p:spPr>
      </p:cxnSp>
      <p:cxnSp>
        <p:nvCxnSpPr>
          <p:cNvPr id="809" name="Google Shape;809;p52"/>
          <p:cNvCxnSpPr/>
          <p:nvPr/>
        </p:nvCxnSpPr>
        <p:spPr>
          <a:xfrm rot="10800000" flipH="1">
            <a:off x="3244362" y="4064672"/>
            <a:ext cx="1239715" cy="720231"/>
          </a:xfrm>
          <a:prstGeom prst="straightConnector1">
            <a:avLst/>
          </a:prstGeom>
          <a:noFill/>
          <a:ln w="31750" cap="flat" cmpd="sng">
            <a:solidFill>
              <a:srgbClr val="B1B4B1"/>
            </a:solidFill>
            <a:prstDash val="solid"/>
            <a:miter lim="800000"/>
            <a:headEnd type="none" w="sm" len="sm"/>
            <a:tailEnd type="none" w="sm" len="sm"/>
          </a:ln>
        </p:spPr>
      </p:cxnSp>
      <p:cxnSp>
        <p:nvCxnSpPr>
          <p:cNvPr id="810" name="Google Shape;810;p52"/>
          <p:cNvCxnSpPr/>
          <p:nvPr/>
        </p:nvCxnSpPr>
        <p:spPr>
          <a:xfrm rot="10800000" flipH="1">
            <a:off x="4985238" y="4275690"/>
            <a:ext cx="272562" cy="801893"/>
          </a:xfrm>
          <a:prstGeom prst="straightConnector1">
            <a:avLst/>
          </a:prstGeom>
          <a:noFill/>
          <a:ln w="31750" cap="flat" cmpd="sng">
            <a:solidFill>
              <a:srgbClr val="B1B4B1"/>
            </a:solidFill>
            <a:prstDash val="solid"/>
            <a:miter lim="800000"/>
            <a:headEnd type="none" w="sm" len="sm"/>
            <a:tailEnd type="none" w="sm" len="sm"/>
          </a:ln>
        </p:spPr>
      </p:cxnSp>
      <p:cxnSp>
        <p:nvCxnSpPr>
          <p:cNvPr id="811" name="Google Shape;811;p52"/>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812" name="Google Shape;812;p52"/>
          <p:cNvCxnSpPr/>
          <p:nvPr/>
        </p:nvCxnSpPr>
        <p:spPr>
          <a:xfrm>
            <a:off x="5894368" y="1943100"/>
            <a:ext cx="0" cy="1215360"/>
          </a:xfrm>
          <a:prstGeom prst="straightConnector1">
            <a:avLst/>
          </a:prstGeom>
          <a:noFill/>
          <a:ln w="31750" cap="flat" cmpd="sng">
            <a:solidFill>
              <a:srgbClr val="B1B4B1"/>
            </a:solidFill>
            <a:prstDash val="solid"/>
            <a:miter lim="800000"/>
            <a:headEnd type="none" w="sm" len="sm"/>
            <a:tailEnd type="none" w="sm" len="sm"/>
          </a:ln>
        </p:spPr>
      </p:cxnSp>
      <p:cxnSp>
        <p:nvCxnSpPr>
          <p:cNvPr id="813" name="Google Shape;813;p52"/>
          <p:cNvCxnSpPr>
            <a:stCxn id="805" idx="1"/>
          </p:cNvCxnSpPr>
          <p:nvPr/>
        </p:nvCxnSpPr>
        <p:spPr>
          <a:xfrm flipH="1">
            <a:off x="7505744" y="3579480"/>
            <a:ext cx="1213200" cy="39600"/>
          </a:xfrm>
          <a:prstGeom prst="straightConnector1">
            <a:avLst/>
          </a:prstGeom>
          <a:noFill/>
          <a:ln w="31750" cap="flat" cmpd="sng">
            <a:solidFill>
              <a:schemeClr val="accent2"/>
            </a:solidFill>
            <a:prstDash val="solid"/>
            <a:miter lim="800000"/>
            <a:headEnd type="none" w="sm" len="sm"/>
            <a:tailEnd type="none" w="sm" len="sm"/>
          </a:ln>
        </p:spPr>
      </p:cxnSp>
      <p:sp>
        <p:nvSpPr>
          <p:cNvPr id="814" name="Google Shape;814;p52"/>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cxnSp>
        <p:nvCxnSpPr>
          <p:cNvPr id="815" name="Google Shape;815;p52"/>
          <p:cNvCxnSpPr/>
          <p:nvPr/>
        </p:nvCxnSpPr>
        <p:spPr>
          <a:xfrm rot="10800000">
            <a:off x="7277240" y="3953276"/>
            <a:ext cx="898294" cy="581538"/>
          </a:xfrm>
          <a:prstGeom prst="straightConnector1">
            <a:avLst/>
          </a:prstGeom>
          <a:noFill/>
          <a:ln w="31750" cap="flat" cmpd="sng">
            <a:solidFill>
              <a:schemeClr val="accent2"/>
            </a:solidFill>
            <a:prstDash val="solid"/>
            <a:miter lim="800000"/>
            <a:headEnd type="none" w="sm" len="sm"/>
            <a:tailEnd type="none" w="sm" len="sm"/>
          </a:ln>
        </p:spPr>
      </p:cxnSp>
      <p:cxnSp>
        <p:nvCxnSpPr>
          <p:cNvPr id="816" name="Google Shape;816;p52"/>
          <p:cNvCxnSpPr/>
          <p:nvPr/>
        </p:nvCxnSpPr>
        <p:spPr>
          <a:xfrm flipH="1">
            <a:off x="7303617" y="2502141"/>
            <a:ext cx="943568" cy="659827"/>
          </a:xfrm>
          <a:prstGeom prst="straightConnector1">
            <a:avLst/>
          </a:prstGeom>
          <a:noFill/>
          <a:ln w="31750" cap="flat" cmpd="sng">
            <a:solidFill>
              <a:schemeClr val="accent2"/>
            </a:solidFill>
            <a:prstDash val="solid"/>
            <a:miter lim="800000"/>
            <a:headEnd type="none" w="sm" len="sm"/>
            <a:tailEnd type="none" w="sm" len="sm"/>
          </a:ln>
        </p:spPr>
      </p:cxnSp>
      <p:sp>
        <p:nvSpPr>
          <p:cNvPr id="817" name="Google Shape;817;p52"/>
          <p:cNvSpPr/>
          <p:nvPr/>
        </p:nvSpPr>
        <p:spPr>
          <a:xfrm>
            <a:off x="6297832" y="4903755"/>
            <a:ext cx="1373010" cy="1051809"/>
          </a:xfrm>
          <a:prstGeom prst="rect">
            <a:avLst/>
          </a:prstGeom>
          <a:solidFill>
            <a:srgbClr val="B1B4B1"/>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Variance Report</a:t>
            </a:r>
            <a:endParaRPr sz="1600" b="0" i="0" u="none" strike="noStrike" cap="none">
              <a:solidFill>
                <a:schemeClr val="lt1"/>
              </a:solidFill>
              <a:latin typeface="Arial"/>
              <a:ea typeface="Arial"/>
              <a:cs typeface="Arial"/>
              <a:sym typeface="Arial"/>
            </a:endParaRPr>
          </a:p>
        </p:txBody>
      </p:sp>
      <p:sp>
        <p:nvSpPr>
          <p:cNvPr id="818" name="Google Shape;818;p52"/>
          <p:cNvSpPr/>
          <p:nvPr/>
        </p:nvSpPr>
        <p:spPr>
          <a:xfrm>
            <a:off x="4298370" y="4878065"/>
            <a:ext cx="1398077" cy="1077499"/>
          </a:xfrm>
          <a:prstGeom prst="rect">
            <a:avLst/>
          </a:prstGeom>
          <a:solidFill>
            <a:srgbClr val="B1B4B1"/>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
        <p:nvSpPr>
          <p:cNvPr id="819" name="Google Shape;819;p52"/>
          <p:cNvSpPr/>
          <p:nvPr/>
        </p:nvSpPr>
        <p:spPr>
          <a:xfrm>
            <a:off x="2090906" y="4425462"/>
            <a:ext cx="1470824" cy="1017042"/>
          </a:xfrm>
          <a:prstGeom prst="rect">
            <a:avLst/>
          </a:prstGeom>
          <a:solidFill>
            <a:srgbClr val="B1B4B1"/>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820" name="Google Shape;820;p52"/>
          <p:cNvSpPr/>
          <p:nvPr/>
        </p:nvSpPr>
        <p:spPr>
          <a:xfrm>
            <a:off x="4776809" y="1403115"/>
            <a:ext cx="2235118" cy="785482"/>
          </a:xfrm>
          <a:prstGeom prst="rect">
            <a:avLst/>
          </a:prstGeom>
          <a:solidFill>
            <a:srgbClr val="B1B4B1"/>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
        <p:nvSpPr>
          <p:cNvPr id="821" name="Google Shape;821;p52"/>
          <p:cNvSpPr/>
          <p:nvPr/>
        </p:nvSpPr>
        <p:spPr>
          <a:xfrm>
            <a:off x="1992806" y="1831369"/>
            <a:ext cx="1667024" cy="785483"/>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822" name="Google Shape;822;p52"/>
          <p:cNvSpPr/>
          <p:nvPr/>
        </p:nvSpPr>
        <p:spPr>
          <a:xfrm>
            <a:off x="1192769" y="3158460"/>
            <a:ext cx="1600074" cy="842040"/>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
        <p:nvSpPr>
          <p:cNvPr id="823" name="Google Shape;823;p52"/>
          <p:cNvSpPr/>
          <p:nvPr/>
        </p:nvSpPr>
        <p:spPr>
          <a:xfrm>
            <a:off x="7986877" y="4348929"/>
            <a:ext cx="1585270" cy="1170108"/>
          </a:xfrm>
          <a:prstGeom prst="rect">
            <a:avLst/>
          </a:prstGeom>
          <a:solidFill>
            <a:schemeClr val="accent2"/>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824" name="Google Shape;824;p52"/>
          <p:cNvSpPr/>
          <p:nvPr/>
        </p:nvSpPr>
        <p:spPr>
          <a:xfrm>
            <a:off x="810228" y="1180618"/>
            <a:ext cx="10255169" cy="4907666"/>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5" name="Google Shape;825;p52"/>
          <p:cNvSpPr/>
          <p:nvPr/>
        </p:nvSpPr>
        <p:spPr>
          <a:xfrm>
            <a:off x="8044849" y="1714724"/>
            <a:ext cx="1609222" cy="1018774"/>
          </a:xfrm>
          <a:prstGeom prst="rect">
            <a:avLst/>
          </a:prstGeom>
          <a:solidFill>
            <a:schemeClr val="accent2"/>
          </a:solidFill>
          <a:ln w="60325" cap="flat" cmpd="sng">
            <a:solidFill>
              <a:schemeClr val="accent4"/>
            </a:solidFill>
            <a:prstDash val="solid"/>
            <a:miter lim="800000"/>
            <a:headEnd type="none" w="sm" len="sm"/>
            <a:tailEnd type="none" w="sm" len="sm"/>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3"/>
          <p:cNvSpPr txBox="1">
            <a:spLocks noGrp="1"/>
          </p:cNvSpPr>
          <p:nvPr>
            <p:ph type="title"/>
          </p:nvPr>
        </p:nvSpPr>
        <p:spPr>
          <a:xfrm>
            <a:off x="249307" y="380022"/>
            <a:ext cx="671029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Class Performance Report</a:t>
            </a:r>
            <a:endParaRPr dirty="0"/>
          </a:p>
        </p:txBody>
      </p:sp>
      <p:pic>
        <p:nvPicPr>
          <p:cNvPr id="831" name="Google Shape;831;p53" descr="A screenshot of a computer&#10;&#10;Description automatically generated"/>
          <p:cNvPicPr preferRelativeResize="0"/>
          <p:nvPr/>
        </p:nvPicPr>
        <p:blipFill rotWithShape="1">
          <a:blip r:embed="rId3">
            <a:alphaModFix/>
          </a:blip>
          <a:srcRect/>
          <a:stretch/>
        </p:blipFill>
        <p:spPr>
          <a:xfrm>
            <a:off x="482484" y="1273216"/>
            <a:ext cx="11227032" cy="3703950"/>
          </a:xfrm>
          <a:prstGeom prst="rect">
            <a:avLst/>
          </a:prstGeom>
          <a:noFill/>
          <a:ln>
            <a:noFill/>
          </a:ln>
        </p:spPr>
      </p:pic>
      <p:sp>
        <p:nvSpPr>
          <p:cNvPr id="832" name="Google Shape;832;p53"/>
          <p:cNvSpPr/>
          <p:nvPr/>
        </p:nvSpPr>
        <p:spPr>
          <a:xfrm>
            <a:off x="2460813" y="5268332"/>
            <a:ext cx="7308088" cy="74198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The Class Performance Report shows Sales, Inventory, Inflow, COP and MMU related data</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54"/>
          <p:cNvSpPr txBox="1">
            <a:spLocks noGrp="1"/>
          </p:cNvSpPr>
          <p:nvPr>
            <p:ph type="title"/>
          </p:nvPr>
        </p:nvSpPr>
        <p:spPr>
          <a:xfrm>
            <a:off x="249306" y="380022"/>
            <a:ext cx="813269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Class Performance Report: Sales</a:t>
            </a:r>
            <a:endParaRPr dirty="0"/>
          </a:p>
        </p:txBody>
      </p:sp>
      <p:pic>
        <p:nvPicPr>
          <p:cNvPr id="838" name="Google Shape;838;p54" descr="A screenshot of a computer&#10;&#10;Description automatically generated"/>
          <p:cNvPicPr preferRelativeResize="0"/>
          <p:nvPr/>
        </p:nvPicPr>
        <p:blipFill rotWithShape="1">
          <a:blip r:embed="rId3">
            <a:alphaModFix/>
          </a:blip>
          <a:srcRect/>
          <a:stretch/>
        </p:blipFill>
        <p:spPr>
          <a:xfrm>
            <a:off x="482484" y="1273216"/>
            <a:ext cx="11227032" cy="3703950"/>
          </a:xfrm>
          <a:prstGeom prst="rect">
            <a:avLst/>
          </a:prstGeom>
          <a:noFill/>
          <a:ln>
            <a:noFill/>
          </a:ln>
        </p:spPr>
      </p:pic>
      <p:sp>
        <p:nvSpPr>
          <p:cNvPr id="839" name="Google Shape;839;p54"/>
          <p:cNvSpPr/>
          <p:nvPr/>
        </p:nvSpPr>
        <p:spPr>
          <a:xfrm>
            <a:off x="1304366" y="5052924"/>
            <a:ext cx="9620982" cy="10637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For the time frame selected, the report shows total sales and the percentage of those sales to the total and within the group, if the sort displays a group. This example does not have groups.</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40" name="Google Shape;840;p54"/>
          <p:cNvSpPr/>
          <p:nvPr/>
        </p:nvSpPr>
        <p:spPr>
          <a:xfrm>
            <a:off x="1989667" y="1811867"/>
            <a:ext cx="2108200" cy="3165299"/>
          </a:xfrm>
          <a:prstGeom prst="rect">
            <a:avLst/>
          </a:prstGeom>
          <a:solidFill>
            <a:schemeClr val="accent1">
              <a:alpha val="16470"/>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55"/>
          <p:cNvSpPr txBox="1">
            <a:spLocks noGrp="1"/>
          </p:cNvSpPr>
          <p:nvPr>
            <p:ph type="title"/>
          </p:nvPr>
        </p:nvSpPr>
        <p:spPr>
          <a:xfrm>
            <a:off x="249306" y="380022"/>
            <a:ext cx="918933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Class Performance Report: Inventory</a:t>
            </a:r>
            <a:endParaRPr dirty="0"/>
          </a:p>
        </p:txBody>
      </p:sp>
      <p:pic>
        <p:nvPicPr>
          <p:cNvPr id="846" name="Google Shape;846;p55" descr="A screenshot of a computer&#10;&#10;Description automatically generated"/>
          <p:cNvPicPr preferRelativeResize="0"/>
          <p:nvPr/>
        </p:nvPicPr>
        <p:blipFill rotWithShape="1">
          <a:blip r:embed="rId3">
            <a:alphaModFix/>
          </a:blip>
          <a:srcRect/>
          <a:stretch/>
        </p:blipFill>
        <p:spPr>
          <a:xfrm>
            <a:off x="482484" y="1273216"/>
            <a:ext cx="11227032" cy="3703950"/>
          </a:xfrm>
          <a:prstGeom prst="rect">
            <a:avLst/>
          </a:prstGeom>
          <a:noFill/>
          <a:ln>
            <a:noFill/>
          </a:ln>
        </p:spPr>
      </p:pic>
      <p:sp>
        <p:nvSpPr>
          <p:cNvPr id="847" name="Google Shape;847;p55"/>
          <p:cNvSpPr/>
          <p:nvPr/>
        </p:nvSpPr>
        <p:spPr>
          <a:xfrm>
            <a:off x="1411942" y="5052924"/>
            <a:ext cx="9405830" cy="10637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For the time frame selected, the report shows inventory and the percentage of the inventory to the total and within the group, if the sort displays a group. This example does not have groups.</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48" name="Google Shape;848;p55"/>
          <p:cNvSpPr/>
          <p:nvPr/>
        </p:nvSpPr>
        <p:spPr>
          <a:xfrm>
            <a:off x="4006656" y="1811867"/>
            <a:ext cx="2108200" cy="3165299"/>
          </a:xfrm>
          <a:prstGeom prst="rect">
            <a:avLst/>
          </a:prstGeom>
          <a:solidFill>
            <a:srgbClr val="FFCC66">
              <a:alpha val="16470"/>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56"/>
          <p:cNvSpPr txBox="1">
            <a:spLocks noGrp="1"/>
          </p:cNvSpPr>
          <p:nvPr>
            <p:ph type="title"/>
          </p:nvPr>
        </p:nvSpPr>
        <p:spPr>
          <a:xfrm>
            <a:off x="249306" y="380022"/>
            <a:ext cx="832573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a:t>Class Performance Report: Inflow</a:t>
            </a:r>
            <a:endParaRPr/>
          </a:p>
        </p:txBody>
      </p:sp>
      <p:pic>
        <p:nvPicPr>
          <p:cNvPr id="854" name="Google Shape;854;p56" descr="A screenshot of a computer&#10;&#10;Description automatically generated"/>
          <p:cNvPicPr preferRelativeResize="0"/>
          <p:nvPr/>
        </p:nvPicPr>
        <p:blipFill rotWithShape="1">
          <a:blip r:embed="rId3">
            <a:alphaModFix/>
          </a:blip>
          <a:srcRect/>
          <a:stretch/>
        </p:blipFill>
        <p:spPr>
          <a:xfrm>
            <a:off x="482484" y="1273216"/>
            <a:ext cx="11227032" cy="3703950"/>
          </a:xfrm>
          <a:prstGeom prst="rect">
            <a:avLst/>
          </a:prstGeom>
          <a:noFill/>
          <a:ln>
            <a:noFill/>
          </a:ln>
        </p:spPr>
      </p:pic>
      <p:sp>
        <p:nvSpPr>
          <p:cNvPr id="855" name="Google Shape;855;p56"/>
          <p:cNvSpPr/>
          <p:nvPr/>
        </p:nvSpPr>
        <p:spPr>
          <a:xfrm>
            <a:off x="1237130" y="5125413"/>
            <a:ext cx="9755454" cy="10637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For the time frame selected, the report shows inflow, at both retail and cost, and the percentage of the inflow to the total and within the group, if the sort displays a group. This example does not have groups.</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56" name="Google Shape;856;p56"/>
          <p:cNvSpPr/>
          <p:nvPr/>
        </p:nvSpPr>
        <p:spPr>
          <a:xfrm>
            <a:off x="6095999" y="1811867"/>
            <a:ext cx="2827867" cy="3165299"/>
          </a:xfrm>
          <a:prstGeom prst="rect">
            <a:avLst/>
          </a:prstGeom>
          <a:solidFill>
            <a:srgbClr val="FF0000">
              <a:alpha val="16470"/>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4"/>
          <p:cNvSpPr txBox="1"/>
          <p:nvPr/>
        </p:nvSpPr>
        <p:spPr>
          <a:xfrm>
            <a:off x="3398313" y="1747448"/>
            <a:ext cx="1449115" cy="369332"/>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Meeting Prep</a:t>
            </a:r>
            <a:endParaRPr/>
          </a:p>
        </p:txBody>
      </p:sp>
      <p:sp>
        <p:nvSpPr>
          <p:cNvPr id="153" name="Google Shape;153;p94"/>
          <p:cNvSpPr/>
          <p:nvPr/>
        </p:nvSpPr>
        <p:spPr>
          <a:xfrm>
            <a:off x="3406627" y="3526379"/>
            <a:ext cx="1791907" cy="1018774"/>
          </a:xfrm>
          <a:prstGeom prst="rect">
            <a:avLst/>
          </a:prstGeom>
          <a:solidFill>
            <a:schemeClr val="accent2"/>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a:p>
        </p:txBody>
      </p:sp>
      <p:sp>
        <p:nvSpPr>
          <p:cNvPr id="154" name="Google Shape;154;p94"/>
          <p:cNvSpPr/>
          <p:nvPr/>
        </p:nvSpPr>
        <p:spPr>
          <a:xfrm>
            <a:off x="3379909" y="4692584"/>
            <a:ext cx="1845343" cy="1018774"/>
          </a:xfrm>
          <a:prstGeom prst="rect">
            <a:avLst/>
          </a:prstGeom>
          <a:solidFill>
            <a:schemeClr val="accent2"/>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a:p>
        </p:txBody>
      </p:sp>
      <p:sp>
        <p:nvSpPr>
          <p:cNvPr id="155" name="Google Shape;155;p94"/>
          <p:cNvSpPr/>
          <p:nvPr/>
        </p:nvSpPr>
        <p:spPr>
          <a:xfrm>
            <a:off x="3398529" y="2301450"/>
            <a:ext cx="1791907" cy="1077498"/>
          </a:xfrm>
          <a:prstGeom prst="rect">
            <a:avLst/>
          </a:prstGeom>
          <a:solidFill>
            <a:schemeClr val="accent2"/>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a:p>
        </p:txBody>
      </p:sp>
      <p:sp>
        <p:nvSpPr>
          <p:cNvPr id="156" name="Google Shape;156;p94"/>
          <p:cNvSpPr/>
          <p:nvPr/>
        </p:nvSpPr>
        <p:spPr>
          <a:xfrm>
            <a:off x="5553553" y="2301449"/>
            <a:ext cx="1965959" cy="1077499"/>
          </a:xfrm>
          <a:prstGeom prst="rect">
            <a:avLst/>
          </a:prstGeom>
          <a:solidFill>
            <a:schemeClr val="accent6"/>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Variance Report</a:t>
            </a:r>
            <a:endParaRPr/>
          </a:p>
        </p:txBody>
      </p:sp>
      <p:sp>
        <p:nvSpPr>
          <p:cNvPr id="157" name="Google Shape;157;p94"/>
          <p:cNvSpPr/>
          <p:nvPr/>
        </p:nvSpPr>
        <p:spPr>
          <a:xfrm>
            <a:off x="7882629" y="2301450"/>
            <a:ext cx="1743904" cy="1077498"/>
          </a:xfrm>
          <a:prstGeom prst="rect">
            <a:avLst/>
          </a:prstGeom>
          <a:solidFill>
            <a:schemeClr val="accent4"/>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 Progress Report</a:t>
            </a:r>
            <a:endParaRPr/>
          </a:p>
        </p:txBody>
      </p:sp>
      <p:sp>
        <p:nvSpPr>
          <p:cNvPr id="158" name="Google Shape;158;p94"/>
          <p:cNvSpPr/>
          <p:nvPr/>
        </p:nvSpPr>
        <p:spPr>
          <a:xfrm>
            <a:off x="7882629" y="3526379"/>
            <a:ext cx="1743904" cy="1017042"/>
          </a:xfrm>
          <a:prstGeom prst="rect">
            <a:avLst/>
          </a:prstGeom>
          <a:solidFill>
            <a:schemeClr val="accent4"/>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Plan on Demand</a:t>
            </a:r>
            <a:endParaRPr/>
          </a:p>
        </p:txBody>
      </p:sp>
      <p:sp>
        <p:nvSpPr>
          <p:cNvPr id="159" name="Google Shape;159;p94"/>
          <p:cNvSpPr/>
          <p:nvPr/>
        </p:nvSpPr>
        <p:spPr>
          <a:xfrm>
            <a:off x="5554422" y="4633860"/>
            <a:ext cx="1965960" cy="1077498"/>
          </a:xfrm>
          <a:prstGeom prst="rect">
            <a:avLst/>
          </a:prstGeom>
          <a:solidFill>
            <a:schemeClr val="accent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a:p>
        </p:txBody>
      </p:sp>
      <p:sp>
        <p:nvSpPr>
          <p:cNvPr id="160" name="Google Shape;160;p94"/>
          <p:cNvSpPr/>
          <p:nvPr/>
        </p:nvSpPr>
        <p:spPr>
          <a:xfrm>
            <a:off x="9989651" y="2301450"/>
            <a:ext cx="1829643" cy="107749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Inventory Action Report</a:t>
            </a:r>
            <a:endParaRPr/>
          </a:p>
        </p:txBody>
      </p:sp>
      <p:sp>
        <p:nvSpPr>
          <p:cNvPr id="161" name="Google Shape;161;p94"/>
          <p:cNvSpPr/>
          <p:nvPr/>
        </p:nvSpPr>
        <p:spPr>
          <a:xfrm>
            <a:off x="9981552" y="3585112"/>
            <a:ext cx="1829643" cy="931273"/>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OTB Recap</a:t>
            </a:r>
            <a:endParaRPr/>
          </a:p>
        </p:txBody>
      </p:sp>
      <p:sp>
        <p:nvSpPr>
          <p:cNvPr id="162" name="Google Shape;162;p94"/>
          <p:cNvSpPr txBox="1"/>
          <p:nvPr/>
        </p:nvSpPr>
        <p:spPr>
          <a:xfrm>
            <a:off x="5554422" y="1747448"/>
            <a:ext cx="1256754" cy="369332"/>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Data Check</a:t>
            </a:r>
            <a:endParaRPr/>
          </a:p>
        </p:txBody>
      </p:sp>
      <p:sp>
        <p:nvSpPr>
          <p:cNvPr id="163" name="Google Shape;163;p94"/>
          <p:cNvSpPr txBox="1"/>
          <p:nvPr/>
        </p:nvSpPr>
        <p:spPr>
          <a:xfrm>
            <a:off x="7882629" y="1467104"/>
            <a:ext cx="1743904" cy="646331"/>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Month-to-Date Check</a:t>
            </a:r>
            <a:endParaRPr/>
          </a:p>
        </p:txBody>
      </p:sp>
      <p:sp>
        <p:nvSpPr>
          <p:cNvPr id="164" name="Google Shape;164;p94"/>
          <p:cNvSpPr txBox="1"/>
          <p:nvPr/>
        </p:nvSpPr>
        <p:spPr>
          <a:xfrm>
            <a:off x="5554422" y="4086576"/>
            <a:ext cx="1231106" cy="369332"/>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Score Card</a:t>
            </a:r>
            <a:endParaRPr/>
          </a:p>
        </p:txBody>
      </p:sp>
      <p:sp>
        <p:nvSpPr>
          <p:cNvPr id="165" name="Google Shape;165;p94"/>
          <p:cNvSpPr txBox="1"/>
          <p:nvPr/>
        </p:nvSpPr>
        <p:spPr>
          <a:xfrm>
            <a:off x="9981552" y="1744103"/>
            <a:ext cx="1308050" cy="369332"/>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Take Action</a:t>
            </a:r>
            <a:endParaRPr/>
          </a:p>
        </p:txBody>
      </p:sp>
      <p:sp>
        <p:nvSpPr>
          <p:cNvPr id="166" name="Google Shape;166;p94"/>
          <p:cNvSpPr txBox="1"/>
          <p:nvPr/>
        </p:nvSpPr>
        <p:spPr>
          <a:xfrm>
            <a:off x="249307" y="1978283"/>
            <a:ext cx="2119706" cy="646331"/>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Progress &amp; performance</a:t>
            </a:r>
            <a:endParaRPr/>
          </a:p>
        </p:txBody>
      </p:sp>
      <p:sp>
        <p:nvSpPr>
          <p:cNvPr id="167" name="Google Shape;167;p94"/>
          <p:cNvSpPr/>
          <p:nvPr/>
        </p:nvSpPr>
        <p:spPr>
          <a:xfrm>
            <a:off x="-1" y="2840198"/>
            <a:ext cx="2452456" cy="2194560"/>
          </a:xfrm>
          <a:custGeom>
            <a:avLst/>
            <a:gdLst/>
            <a:ahLst/>
            <a:cxnLst/>
            <a:rect l="l" t="t" r="r" b="b"/>
            <a:pathLst>
              <a:path w="2452456" h="2194560" extrusionOk="0">
                <a:moveTo>
                  <a:pt x="0" y="0"/>
                </a:moveTo>
                <a:lnTo>
                  <a:pt x="165863" y="0"/>
                </a:lnTo>
                <a:lnTo>
                  <a:pt x="380805" y="0"/>
                </a:lnTo>
                <a:lnTo>
                  <a:pt x="1364622" y="0"/>
                </a:lnTo>
                <a:cubicBezTo>
                  <a:pt x="1965416" y="0"/>
                  <a:pt x="2452456" y="491269"/>
                  <a:pt x="2452456" y="1097280"/>
                </a:cubicBezTo>
                <a:cubicBezTo>
                  <a:pt x="2452456" y="1703291"/>
                  <a:pt x="1965416" y="2194560"/>
                  <a:pt x="1364622" y="2194560"/>
                </a:cubicBezTo>
                <a:lnTo>
                  <a:pt x="380805" y="2194560"/>
                </a:lnTo>
                <a:lnTo>
                  <a:pt x="165863" y="2194560"/>
                </a:lnTo>
                <a:lnTo>
                  <a:pt x="0" y="2194560"/>
                </a:lnTo>
                <a:close/>
              </a:path>
            </a:pathLst>
          </a:custGeom>
          <a:solidFill>
            <a:srgbClr val="654587"/>
          </a:solidFill>
          <a:ln>
            <a:noFill/>
          </a:ln>
        </p:spPr>
        <p:txBody>
          <a:bodyPr spcFirstLastPara="1" wrap="square" lIns="0" tIns="110850" rIns="91425"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168" name="Google Shape;168;p94"/>
          <p:cNvSpPr txBox="1">
            <a:spLocks noGrp="1"/>
          </p:cNvSpPr>
          <p:nvPr>
            <p:ph type="title"/>
          </p:nvPr>
        </p:nvSpPr>
        <p:spPr>
          <a:xfrm>
            <a:off x="249306" y="380024"/>
            <a:ext cx="5746380" cy="607790"/>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Quarterly/annual usage</a:t>
            </a:r>
            <a:endParaRPr dirty="0"/>
          </a:p>
        </p:txBody>
      </p:sp>
      <p:sp>
        <p:nvSpPr>
          <p:cNvPr id="169" name="Google Shape;169;p94"/>
          <p:cNvSpPr/>
          <p:nvPr/>
        </p:nvSpPr>
        <p:spPr>
          <a:xfrm>
            <a:off x="7662441" y="1157468"/>
            <a:ext cx="4352081" cy="3877290"/>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 name="Google Shape;170;p94"/>
          <p:cNvSpPr txBox="1"/>
          <p:nvPr/>
        </p:nvSpPr>
        <p:spPr>
          <a:xfrm>
            <a:off x="5664580" y="3157047"/>
            <a:ext cx="1743904" cy="738664"/>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114300" marR="0" lvl="0" indent="-114300" algn="l" rtl="0">
              <a:lnSpc>
                <a:spcPct val="100000"/>
              </a:lnSpc>
              <a:spcBef>
                <a:spcPts val="0"/>
              </a:spcBef>
              <a:spcAft>
                <a:spcPts val="0"/>
              </a:spcAft>
              <a:buClr>
                <a:schemeClr val="accent6"/>
              </a:buClr>
              <a:buSzPts val="1400"/>
              <a:buFont typeface="Arial"/>
              <a:buChar char="•"/>
            </a:pPr>
            <a:r>
              <a:rPr lang="en-US" sz="1400" b="0" i="0" u="none" strike="noStrike" cap="none">
                <a:solidFill>
                  <a:srgbClr val="000000"/>
                </a:solidFill>
                <a:latin typeface="Arial"/>
                <a:ea typeface="Arial"/>
                <a:cs typeface="Arial"/>
                <a:sym typeface="Arial"/>
              </a:rPr>
              <a:t>Establish themes</a:t>
            </a:r>
            <a:endParaRPr/>
          </a:p>
          <a:p>
            <a:pPr marL="114300" marR="0" lvl="0" indent="-114300" algn="l" rtl="0">
              <a:lnSpc>
                <a:spcPct val="100000"/>
              </a:lnSpc>
              <a:spcBef>
                <a:spcPts val="0"/>
              </a:spcBef>
              <a:spcAft>
                <a:spcPts val="0"/>
              </a:spcAft>
              <a:buClr>
                <a:schemeClr val="accent6"/>
              </a:buClr>
              <a:buSzPts val="1400"/>
              <a:buFont typeface="Arial"/>
              <a:buChar char="•"/>
            </a:pPr>
            <a:r>
              <a:rPr lang="en-US" sz="1400" b="0" i="0" u="none" strike="noStrike" cap="none">
                <a:solidFill>
                  <a:srgbClr val="000000"/>
                </a:solidFill>
                <a:latin typeface="Arial"/>
                <a:ea typeface="Arial"/>
                <a:cs typeface="Arial"/>
                <a:sym typeface="Arial"/>
              </a:rPr>
              <a:t>Catch theft or inventory issues</a:t>
            </a:r>
            <a:endParaRPr/>
          </a:p>
        </p:txBody>
      </p:sp>
      <p:sp>
        <p:nvSpPr>
          <p:cNvPr id="172" name="Google Shape;172;p94"/>
          <p:cNvSpPr/>
          <p:nvPr/>
        </p:nvSpPr>
        <p:spPr>
          <a:xfrm>
            <a:off x="-1148" y="1587734"/>
            <a:ext cx="2666563" cy="3877290"/>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TextBox 22">
            <a:extLst>
              <a:ext uri="{FF2B5EF4-FFF2-40B4-BE49-F238E27FC236}">
                <a16:creationId xmlns:a16="http://schemas.microsoft.com/office/drawing/2014/main" id="{09A1B76E-29AD-3248-A2F3-18B462A351C6}"/>
              </a:ext>
            </a:extLst>
          </p:cNvPr>
          <p:cNvSpPr txBox="1"/>
          <p:nvPr/>
        </p:nvSpPr>
        <p:spPr>
          <a:xfrm>
            <a:off x="4540411" y="5545817"/>
            <a:ext cx="1743904" cy="830997"/>
          </a:xfrm>
          <a:prstGeom prst="rect">
            <a:avLst/>
          </a:prstGeom>
          <a:solidFill>
            <a:schemeClr val="bg1"/>
          </a:solidFill>
          <a:ln w="63500">
            <a:gradFill>
              <a:gsLst>
                <a:gs pos="0">
                  <a:schemeClr val="accent2"/>
                </a:gs>
                <a:gs pos="100000">
                  <a:schemeClr val="accent5"/>
                </a:gs>
              </a:gsLst>
              <a:lin ang="2700000" scaled="0"/>
            </a:gradFill>
          </a:ln>
        </p:spPr>
        <p:txBody>
          <a:bodyPr wrap="square" lIns="182880" tIns="91440" rIns="182880" bIns="91440" rtlCol="0" anchor="ctr">
            <a:spAutoFit/>
          </a:bodyPr>
          <a:lstStyle/>
          <a:p>
            <a:pPr algn="ctr">
              <a:buClr>
                <a:schemeClr val="accent6"/>
              </a:buClr>
            </a:pPr>
            <a:r>
              <a:rPr lang="en-US" dirty="0"/>
              <a:t>Recap data from a given time period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57"/>
          <p:cNvSpPr txBox="1">
            <a:spLocks noGrp="1"/>
          </p:cNvSpPr>
          <p:nvPr>
            <p:ph type="title"/>
          </p:nvPr>
        </p:nvSpPr>
        <p:spPr>
          <a:xfrm>
            <a:off x="249306" y="380022"/>
            <a:ext cx="1110957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Class Performance Report: Cost of Purchase</a:t>
            </a:r>
            <a:endParaRPr dirty="0"/>
          </a:p>
        </p:txBody>
      </p:sp>
      <p:pic>
        <p:nvPicPr>
          <p:cNvPr id="862" name="Google Shape;862;p57" descr="A screenshot of a computer&#10;&#10;Description automatically generated"/>
          <p:cNvPicPr preferRelativeResize="0"/>
          <p:nvPr/>
        </p:nvPicPr>
        <p:blipFill rotWithShape="1">
          <a:blip r:embed="rId3">
            <a:alphaModFix/>
          </a:blip>
          <a:srcRect/>
          <a:stretch/>
        </p:blipFill>
        <p:spPr>
          <a:xfrm>
            <a:off x="482484" y="1273216"/>
            <a:ext cx="11227032" cy="3703950"/>
          </a:xfrm>
          <a:prstGeom prst="rect">
            <a:avLst/>
          </a:prstGeom>
          <a:noFill/>
          <a:ln>
            <a:noFill/>
          </a:ln>
        </p:spPr>
      </p:pic>
      <p:sp>
        <p:nvSpPr>
          <p:cNvPr id="863" name="Google Shape;863;p57"/>
          <p:cNvSpPr/>
          <p:nvPr/>
        </p:nvSpPr>
        <p:spPr>
          <a:xfrm>
            <a:off x="520198" y="5125413"/>
            <a:ext cx="11189318" cy="10637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For the time frame selected, the report shows the cost of purchase for each row. The COP is the percentage of sales spent on inflow. </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64" name="Google Shape;864;p57"/>
          <p:cNvSpPr/>
          <p:nvPr/>
        </p:nvSpPr>
        <p:spPr>
          <a:xfrm>
            <a:off x="8881650" y="1811867"/>
            <a:ext cx="761884" cy="3165299"/>
          </a:xfrm>
          <a:prstGeom prst="rect">
            <a:avLst/>
          </a:prstGeom>
          <a:solidFill>
            <a:srgbClr val="FF0000">
              <a:alpha val="16470"/>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58"/>
          <p:cNvSpPr txBox="1">
            <a:spLocks noGrp="1"/>
          </p:cNvSpPr>
          <p:nvPr>
            <p:ph type="title"/>
          </p:nvPr>
        </p:nvSpPr>
        <p:spPr>
          <a:xfrm>
            <a:off x="249306" y="380022"/>
            <a:ext cx="1030693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a:t>Class Performance Report: MMM by Class</a:t>
            </a:r>
            <a:endParaRPr/>
          </a:p>
        </p:txBody>
      </p:sp>
      <p:sp>
        <p:nvSpPr>
          <p:cNvPr id="870" name="Google Shape;870;p58"/>
          <p:cNvSpPr/>
          <p:nvPr/>
        </p:nvSpPr>
        <p:spPr>
          <a:xfrm>
            <a:off x="807632" y="5167298"/>
            <a:ext cx="10576734" cy="7395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The Class Performance Report shows Sales, Inventory and Inflow data, but it is an excellent way to see the relationships between IMU, Markdowns and MMU for each class.  </a:t>
            </a:r>
            <a:endParaRPr sz="1400" b="0" i="0" u="none" strike="noStrike" cap="none">
              <a:solidFill>
                <a:srgbClr val="000000"/>
              </a:solidFill>
              <a:latin typeface="Arial"/>
              <a:ea typeface="Arial"/>
              <a:cs typeface="Arial"/>
              <a:sym typeface="Arial"/>
            </a:endParaRPr>
          </a:p>
        </p:txBody>
      </p:sp>
      <p:pic>
        <p:nvPicPr>
          <p:cNvPr id="871" name="Google Shape;871;p58" descr="A screenshot of a computer&#10;&#10;Description automatically generated"/>
          <p:cNvPicPr preferRelativeResize="0"/>
          <p:nvPr/>
        </p:nvPicPr>
        <p:blipFill rotWithShape="1">
          <a:blip r:embed="rId3">
            <a:alphaModFix/>
          </a:blip>
          <a:srcRect/>
          <a:stretch/>
        </p:blipFill>
        <p:spPr>
          <a:xfrm>
            <a:off x="807633" y="1320910"/>
            <a:ext cx="10576733" cy="3537174"/>
          </a:xfrm>
          <a:prstGeom prst="rect">
            <a:avLst/>
          </a:prstGeom>
          <a:noFill/>
          <a:ln>
            <a:noFill/>
          </a:ln>
        </p:spPr>
      </p:pic>
      <p:sp>
        <p:nvSpPr>
          <p:cNvPr id="872" name="Google Shape;872;p58"/>
          <p:cNvSpPr/>
          <p:nvPr/>
        </p:nvSpPr>
        <p:spPr>
          <a:xfrm>
            <a:off x="5611090" y="3573219"/>
            <a:ext cx="2673927" cy="1052569"/>
          </a:xfrm>
          <a:prstGeom prst="wedgeRectCallout">
            <a:avLst>
              <a:gd name="adj1" fmla="val 97405"/>
              <a:gd name="adj2" fmla="val 50037"/>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Notice the IMU for the two selected classes are almost identical</a:t>
            </a:r>
            <a:endParaRPr sz="1400" b="0" i="0" u="none" strike="noStrike" cap="none">
              <a:solidFill>
                <a:srgbClr val="000000"/>
              </a:solidFill>
              <a:latin typeface="Arial"/>
              <a:ea typeface="Arial"/>
              <a:cs typeface="Arial"/>
              <a:sym typeface="Arial"/>
            </a:endParaRPr>
          </a:p>
        </p:txBody>
      </p:sp>
      <p:sp>
        <p:nvSpPr>
          <p:cNvPr id="873" name="Google Shape;873;p58"/>
          <p:cNvSpPr/>
          <p:nvPr/>
        </p:nvSpPr>
        <p:spPr>
          <a:xfrm>
            <a:off x="6694053" y="1878214"/>
            <a:ext cx="2673927" cy="1479176"/>
          </a:xfrm>
          <a:prstGeom prst="wedgeRectCallout">
            <a:avLst>
              <a:gd name="adj1" fmla="val 83770"/>
              <a:gd name="adj2" fmla="val 101591"/>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Markdown percentage is different, Rompers is 13.83 while Accessories is 7.38</a:t>
            </a:r>
            <a:endParaRPr sz="1400" b="0" i="0" u="none" strike="noStrike" cap="none">
              <a:solidFill>
                <a:srgbClr val="000000"/>
              </a:solidFill>
              <a:latin typeface="Arial"/>
              <a:ea typeface="Arial"/>
              <a:cs typeface="Arial"/>
              <a:sym typeface="Arial"/>
            </a:endParaRPr>
          </a:p>
        </p:txBody>
      </p:sp>
      <p:sp>
        <p:nvSpPr>
          <p:cNvPr id="874" name="Google Shape;874;p58"/>
          <p:cNvSpPr/>
          <p:nvPr/>
        </p:nvSpPr>
        <p:spPr>
          <a:xfrm>
            <a:off x="9665855" y="1761565"/>
            <a:ext cx="2336800" cy="1667436"/>
          </a:xfrm>
          <a:prstGeom prst="wedgeRectCallout">
            <a:avLst>
              <a:gd name="adj1" fmla="val 13694"/>
              <a:gd name="adj2" fmla="val 9250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Lower Markdowns for Accessories results in an MMU of over 2.5 points higher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59"/>
          <p:cNvSpPr txBox="1">
            <a:spLocks noGrp="1"/>
          </p:cNvSpPr>
          <p:nvPr>
            <p:ph type="title"/>
          </p:nvPr>
        </p:nvSpPr>
        <p:spPr>
          <a:xfrm>
            <a:off x="249307" y="380022"/>
            <a:ext cx="280885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Score Card</a:t>
            </a:r>
            <a:endParaRPr dirty="0"/>
          </a:p>
        </p:txBody>
      </p:sp>
      <p:cxnSp>
        <p:nvCxnSpPr>
          <p:cNvPr id="880" name="Google Shape;880;p59"/>
          <p:cNvCxnSpPr>
            <a:stCxn id="881" idx="1"/>
          </p:cNvCxnSpPr>
          <p:nvPr/>
        </p:nvCxnSpPr>
        <p:spPr>
          <a:xfrm flipH="1">
            <a:off x="7505744" y="3579480"/>
            <a:ext cx="1213200" cy="39600"/>
          </a:xfrm>
          <a:prstGeom prst="straightConnector1">
            <a:avLst/>
          </a:prstGeom>
          <a:noFill/>
          <a:ln w="31750" cap="flat" cmpd="sng">
            <a:solidFill>
              <a:srgbClr val="B1B4B1"/>
            </a:solidFill>
            <a:prstDash val="solid"/>
            <a:miter lim="800000"/>
            <a:headEnd type="none" w="sm" len="sm"/>
            <a:tailEnd type="none" w="sm" len="sm"/>
          </a:ln>
        </p:spPr>
      </p:cxnSp>
      <p:cxnSp>
        <p:nvCxnSpPr>
          <p:cNvPr id="882" name="Google Shape;882;p59"/>
          <p:cNvCxnSpPr/>
          <p:nvPr/>
        </p:nvCxnSpPr>
        <p:spPr>
          <a:xfrm>
            <a:off x="3388029" y="2398106"/>
            <a:ext cx="1201556" cy="760354"/>
          </a:xfrm>
          <a:prstGeom prst="straightConnector1">
            <a:avLst/>
          </a:prstGeom>
          <a:noFill/>
          <a:ln w="31750" cap="rnd" cmpd="sng">
            <a:solidFill>
              <a:srgbClr val="B1B4B1"/>
            </a:solidFill>
            <a:prstDash val="solid"/>
            <a:miter lim="800000"/>
            <a:headEnd type="none" w="sm" len="sm"/>
            <a:tailEnd type="none" w="sm" len="sm"/>
          </a:ln>
        </p:spPr>
      </p:cxnSp>
      <p:cxnSp>
        <p:nvCxnSpPr>
          <p:cNvPr id="883" name="Google Shape;883;p59"/>
          <p:cNvCxnSpPr/>
          <p:nvPr/>
        </p:nvCxnSpPr>
        <p:spPr>
          <a:xfrm>
            <a:off x="2668877" y="3599324"/>
            <a:ext cx="1753654" cy="60235"/>
          </a:xfrm>
          <a:prstGeom prst="straightConnector1">
            <a:avLst/>
          </a:prstGeom>
          <a:noFill/>
          <a:ln w="31750" cap="flat" cmpd="sng">
            <a:solidFill>
              <a:srgbClr val="B1B4B1"/>
            </a:solidFill>
            <a:prstDash val="solid"/>
            <a:miter lim="800000"/>
            <a:headEnd type="none" w="sm" len="sm"/>
            <a:tailEnd type="none" w="sm" len="sm"/>
          </a:ln>
        </p:spPr>
      </p:cxnSp>
      <p:cxnSp>
        <p:nvCxnSpPr>
          <p:cNvPr id="884" name="Google Shape;884;p59"/>
          <p:cNvCxnSpPr/>
          <p:nvPr/>
        </p:nvCxnSpPr>
        <p:spPr>
          <a:xfrm rot="10800000" flipH="1">
            <a:off x="3244362" y="4064672"/>
            <a:ext cx="1239715" cy="720231"/>
          </a:xfrm>
          <a:prstGeom prst="straightConnector1">
            <a:avLst/>
          </a:prstGeom>
          <a:noFill/>
          <a:ln w="31750" cap="flat" cmpd="sng">
            <a:solidFill>
              <a:srgbClr val="B1B4B1"/>
            </a:solidFill>
            <a:prstDash val="solid"/>
            <a:miter lim="800000"/>
            <a:headEnd type="none" w="sm" len="sm"/>
            <a:tailEnd type="none" w="sm" len="sm"/>
          </a:ln>
        </p:spPr>
      </p:cxnSp>
      <p:cxnSp>
        <p:nvCxnSpPr>
          <p:cNvPr id="885" name="Google Shape;885;p59"/>
          <p:cNvCxnSpPr/>
          <p:nvPr/>
        </p:nvCxnSpPr>
        <p:spPr>
          <a:xfrm rot="10800000" flipH="1">
            <a:off x="4985238" y="4275690"/>
            <a:ext cx="272562" cy="801893"/>
          </a:xfrm>
          <a:prstGeom prst="straightConnector1">
            <a:avLst/>
          </a:prstGeom>
          <a:noFill/>
          <a:ln w="31750" cap="flat" cmpd="sng">
            <a:solidFill>
              <a:srgbClr val="B1B4B1"/>
            </a:solidFill>
            <a:prstDash val="solid"/>
            <a:miter lim="800000"/>
            <a:headEnd type="none" w="sm" len="sm"/>
            <a:tailEnd type="none" w="sm" len="sm"/>
          </a:ln>
        </p:spPr>
      </p:cxnSp>
      <p:cxnSp>
        <p:nvCxnSpPr>
          <p:cNvPr id="886" name="Google Shape;886;p59"/>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887" name="Google Shape;887;p59"/>
          <p:cNvCxnSpPr/>
          <p:nvPr/>
        </p:nvCxnSpPr>
        <p:spPr>
          <a:xfrm rot="10800000">
            <a:off x="7277240" y="3953276"/>
            <a:ext cx="898294" cy="581538"/>
          </a:xfrm>
          <a:prstGeom prst="straightConnector1">
            <a:avLst/>
          </a:prstGeom>
          <a:noFill/>
          <a:ln w="31750" cap="flat" cmpd="sng">
            <a:solidFill>
              <a:srgbClr val="B1B4B1"/>
            </a:solidFill>
            <a:prstDash val="solid"/>
            <a:miter lim="800000"/>
            <a:headEnd type="none" w="sm" len="sm"/>
            <a:tailEnd type="none" w="sm" len="sm"/>
          </a:ln>
        </p:spPr>
      </p:cxnSp>
      <p:cxnSp>
        <p:nvCxnSpPr>
          <p:cNvPr id="888" name="Google Shape;888;p59"/>
          <p:cNvCxnSpPr/>
          <p:nvPr/>
        </p:nvCxnSpPr>
        <p:spPr>
          <a:xfrm flipH="1">
            <a:off x="7303617" y="2502141"/>
            <a:ext cx="943568" cy="659827"/>
          </a:xfrm>
          <a:prstGeom prst="straightConnector1">
            <a:avLst/>
          </a:prstGeom>
          <a:noFill/>
          <a:ln w="31750" cap="flat" cmpd="sng">
            <a:solidFill>
              <a:srgbClr val="B1B4B1"/>
            </a:solidFill>
            <a:prstDash val="solid"/>
            <a:miter lim="800000"/>
            <a:headEnd type="none" w="sm" len="sm"/>
            <a:tailEnd type="none" w="sm" len="sm"/>
          </a:ln>
        </p:spPr>
      </p:cxnSp>
      <p:sp>
        <p:nvSpPr>
          <p:cNvPr id="889" name="Google Shape;889;p59"/>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890" name="Google Shape;890;p59"/>
          <p:cNvSpPr/>
          <p:nvPr/>
        </p:nvSpPr>
        <p:spPr>
          <a:xfrm>
            <a:off x="8044849" y="1714724"/>
            <a:ext cx="1609222" cy="1018774"/>
          </a:xfrm>
          <a:prstGeom prst="rect">
            <a:avLst/>
          </a:prstGeom>
          <a:solidFill>
            <a:srgbClr val="B1B4B1"/>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881" name="Google Shape;881;p59"/>
          <p:cNvSpPr/>
          <p:nvPr/>
        </p:nvSpPr>
        <p:spPr>
          <a:xfrm>
            <a:off x="8718944" y="3070093"/>
            <a:ext cx="1609222" cy="1018774"/>
          </a:xfrm>
          <a:prstGeom prst="rect">
            <a:avLst/>
          </a:prstGeom>
          <a:solidFill>
            <a:srgbClr val="B1B4B1"/>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891" name="Google Shape;891;p59"/>
          <p:cNvSpPr/>
          <p:nvPr/>
        </p:nvSpPr>
        <p:spPr>
          <a:xfrm>
            <a:off x="8044849" y="4425462"/>
            <a:ext cx="1469325" cy="1017042"/>
          </a:xfrm>
          <a:prstGeom prst="rect">
            <a:avLst/>
          </a:prstGeom>
          <a:solidFill>
            <a:srgbClr val="B1B4B1"/>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892" name="Google Shape;892;p59"/>
          <p:cNvSpPr/>
          <p:nvPr/>
        </p:nvSpPr>
        <p:spPr>
          <a:xfrm>
            <a:off x="6297832" y="4903755"/>
            <a:ext cx="1373010" cy="1051809"/>
          </a:xfrm>
          <a:prstGeom prst="rect">
            <a:avLst/>
          </a:prstGeom>
          <a:solidFill>
            <a:srgbClr val="A5A5A5"/>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Variance Report</a:t>
            </a:r>
            <a:endParaRPr sz="1600" b="1" i="0" u="none" strike="noStrike" cap="none">
              <a:solidFill>
                <a:schemeClr val="lt1"/>
              </a:solidFill>
              <a:latin typeface="Arial"/>
              <a:ea typeface="Arial"/>
              <a:cs typeface="Arial"/>
              <a:sym typeface="Arial"/>
            </a:endParaRPr>
          </a:p>
        </p:txBody>
      </p:sp>
      <p:sp>
        <p:nvSpPr>
          <p:cNvPr id="893" name="Google Shape;893;p59"/>
          <p:cNvSpPr/>
          <p:nvPr/>
        </p:nvSpPr>
        <p:spPr>
          <a:xfrm>
            <a:off x="4298370" y="4878065"/>
            <a:ext cx="1398077" cy="1077499"/>
          </a:xfrm>
          <a:prstGeom prst="rect">
            <a:avLst/>
          </a:prstGeom>
          <a:solidFill>
            <a:srgbClr val="B1B4B1"/>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
        <p:nvSpPr>
          <p:cNvPr id="894" name="Google Shape;894;p59"/>
          <p:cNvSpPr/>
          <p:nvPr/>
        </p:nvSpPr>
        <p:spPr>
          <a:xfrm>
            <a:off x="2090906" y="4425462"/>
            <a:ext cx="1470824" cy="1017042"/>
          </a:xfrm>
          <a:prstGeom prst="rect">
            <a:avLst/>
          </a:prstGeom>
          <a:solidFill>
            <a:srgbClr val="B1B4B1"/>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895" name="Google Shape;895;p59"/>
          <p:cNvSpPr/>
          <p:nvPr/>
        </p:nvSpPr>
        <p:spPr>
          <a:xfrm>
            <a:off x="1992806" y="1831369"/>
            <a:ext cx="1667024" cy="785483"/>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896" name="Google Shape;896;p59"/>
          <p:cNvSpPr/>
          <p:nvPr/>
        </p:nvSpPr>
        <p:spPr>
          <a:xfrm>
            <a:off x="1192769" y="3158460"/>
            <a:ext cx="1600074" cy="842040"/>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cxnSp>
        <p:nvCxnSpPr>
          <p:cNvPr id="897" name="Google Shape;897;p59"/>
          <p:cNvCxnSpPr/>
          <p:nvPr/>
        </p:nvCxnSpPr>
        <p:spPr>
          <a:xfrm>
            <a:off x="5894368" y="1943100"/>
            <a:ext cx="0" cy="1215360"/>
          </a:xfrm>
          <a:prstGeom prst="straightConnector1">
            <a:avLst/>
          </a:prstGeom>
          <a:noFill/>
          <a:ln w="31750" cap="flat" cmpd="sng">
            <a:solidFill>
              <a:schemeClr val="accent5"/>
            </a:solidFill>
            <a:prstDash val="solid"/>
            <a:miter lim="800000"/>
            <a:headEnd type="none" w="sm" len="sm"/>
            <a:tailEnd type="none" w="sm" len="sm"/>
          </a:ln>
        </p:spPr>
      </p:cxnSp>
      <p:sp>
        <p:nvSpPr>
          <p:cNvPr id="898" name="Google Shape;898;p59"/>
          <p:cNvSpPr/>
          <p:nvPr/>
        </p:nvSpPr>
        <p:spPr>
          <a:xfrm>
            <a:off x="4776809" y="1403115"/>
            <a:ext cx="2235118" cy="785482"/>
          </a:xfrm>
          <a:prstGeom prst="rect">
            <a:avLst/>
          </a:prstGeom>
          <a:solidFill>
            <a:schemeClr val="accent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60"/>
          <p:cNvSpPr txBox="1">
            <a:spLocks noGrp="1"/>
          </p:cNvSpPr>
          <p:nvPr>
            <p:ph type="title"/>
          </p:nvPr>
        </p:nvSpPr>
        <p:spPr>
          <a:xfrm>
            <a:off x="249306" y="380022"/>
            <a:ext cx="1076413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Buyers Performance: Cash Margin by Class</a:t>
            </a:r>
            <a:endParaRPr dirty="0"/>
          </a:p>
        </p:txBody>
      </p:sp>
      <p:sp>
        <p:nvSpPr>
          <p:cNvPr id="904" name="Google Shape;904;p60"/>
          <p:cNvSpPr/>
          <p:nvPr/>
        </p:nvSpPr>
        <p:spPr>
          <a:xfrm>
            <a:off x="518333" y="4977166"/>
            <a:ext cx="11155334" cy="10252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The Buyers Performance Report shows the forecast cash margin for a selected period, the actual cash margin for that period and the variance between them.   </a:t>
            </a:r>
            <a:endParaRPr sz="1400" b="0" i="0" u="none" strike="noStrike" cap="none">
              <a:solidFill>
                <a:srgbClr val="000000"/>
              </a:solidFill>
              <a:latin typeface="Arial"/>
              <a:ea typeface="Arial"/>
              <a:cs typeface="Arial"/>
              <a:sym typeface="Arial"/>
            </a:endParaRPr>
          </a:p>
        </p:txBody>
      </p:sp>
      <p:pic>
        <p:nvPicPr>
          <p:cNvPr id="905" name="Google Shape;905;p60" descr="A picture containing graphical user interface&#10;&#10;Description automatically generated"/>
          <p:cNvPicPr preferRelativeResize="0"/>
          <p:nvPr/>
        </p:nvPicPr>
        <p:blipFill rotWithShape="1">
          <a:blip r:embed="rId3">
            <a:alphaModFix/>
          </a:blip>
          <a:srcRect/>
          <a:stretch/>
        </p:blipFill>
        <p:spPr>
          <a:xfrm>
            <a:off x="582521" y="1372834"/>
            <a:ext cx="10962935" cy="348729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61"/>
          <p:cNvSpPr txBox="1">
            <a:spLocks noGrp="1"/>
          </p:cNvSpPr>
          <p:nvPr>
            <p:ph type="title"/>
          </p:nvPr>
        </p:nvSpPr>
        <p:spPr>
          <a:xfrm>
            <a:off x="249306" y="380022"/>
            <a:ext cx="7039517"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Buyers Performance Report</a:t>
            </a:r>
            <a:endParaRPr dirty="0"/>
          </a:p>
        </p:txBody>
      </p:sp>
      <p:pic>
        <p:nvPicPr>
          <p:cNvPr id="911" name="Google Shape;911;p61" descr="A picture containing table&#10;&#10;Description automatically generated"/>
          <p:cNvPicPr preferRelativeResize="0"/>
          <p:nvPr/>
        </p:nvPicPr>
        <p:blipFill rotWithShape="1">
          <a:blip r:embed="rId3">
            <a:alphaModFix/>
          </a:blip>
          <a:srcRect/>
          <a:stretch/>
        </p:blipFill>
        <p:spPr>
          <a:xfrm>
            <a:off x="581891" y="1418734"/>
            <a:ext cx="11028218" cy="3482910"/>
          </a:xfrm>
          <a:prstGeom prst="rect">
            <a:avLst/>
          </a:prstGeom>
          <a:noFill/>
          <a:ln>
            <a:noFill/>
          </a:ln>
        </p:spPr>
      </p:pic>
      <p:sp>
        <p:nvSpPr>
          <p:cNvPr id="912" name="Google Shape;912;p61"/>
          <p:cNvSpPr/>
          <p:nvPr/>
        </p:nvSpPr>
        <p:spPr>
          <a:xfrm>
            <a:off x="1450109" y="1902691"/>
            <a:ext cx="2272146" cy="2998953"/>
          </a:xfrm>
          <a:prstGeom prst="rect">
            <a:avLst/>
          </a:prstGeom>
          <a:solidFill>
            <a:schemeClr val="accent1">
              <a:alpha val="26274"/>
            </a:scheme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3" name="Google Shape;913;p61"/>
          <p:cNvSpPr/>
          <p:nvPr/>
        </p:nvSpPr>
        <p:spPr>
          <a:xfrm>
            <a:off x="483321" y="2949513"/>
            <a:ext cx="1933575" cy="1340099"/>
          </a:xfrm>
          <a:prstGeom prst="wedgeRectCallout">
            <a:avLst>
              <a:gd name="adj1" fmla="val 11853"/>
              <a:gd name="adj2" fmla="val -100057"/>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Sales Plan for the last 5 months from the June Plan</a:t>
            </a:r>
            <a:endParaRPr sz="1400" b="0" i="0" u="none" strike="noStrike" cap="none">
              <a:solidFill>
                <a:srgbClr val="000000"/>
              </a:solidFill>
              <a:latin typeface="Arial"/>
              <a:ea typeface="Arial"/>
              <a:cs typeface="Arial"/>
              <a:sym typeface="Arial"/>
            </a:endParaRPr>
          </a:p>
        </p:txBody>
      </p:sp>
      <p:sp>
        <p:nvSpPr>
          <p:cNvPr id="914" name="Google Shape;914;p61"/>
          <p:cNvSpPr/>
          <p:nvPr/>
        </p:nvSpPr>
        <p:spPr>
          <a:xfrm>
            <a:off x="2515466" y="3552485"/>
            <a:ext cx="1933575" cy="1570844"/>
          </a:xfrm>
          <a:prstGeom prst="wedgeRectCallout">
            <a:avLst>
              <a:gd name="adj1" fmla="val -45869"/>
              <a:gd name="adj2" fmla="val -133533"/>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Sales Plan as revised each month for the last 5 months</a:t>
            </a:r>
            <a:endParaRPr sz="1400" b="0" i="0" u="none" strike="noStrike" cap="none">
              <a:solidFill>
                <a:srgbClr val="000000"/>
              </a:solidFill>
              <a:latin typeface="Arial"/>
              <a:ea typeface="Arial"/>
              <a:cs typeface="Arial"/>
              <a:sym typeface="Arial"/>
            </a:endParaRPr>
          </a:p>
        </p:txBody>
      </p:sp>
      <p:sp>
        <p:nvSpPr>
          <p:cNvPr id="915" name="Google Shape;915;p61"/>
          <p:cNvSpPr/>
          <p:nvPr/>
        </p:nvSpPr>
        <p:spPr>
          <a:xfrm>
            <a:off x="3821979" y="2717464"/>
            <a:ext cx="2562802" cy="684703"/>
          </a:xfrm>
          <a:prstGeom prst="wedgeRectCallout">
            <a:avLst>
              <a:gd name="adj1" fmla="val -60710"/>
              <a:gd name="adj2" fmla="val -124073"/>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Actual sales for the last 5 months</a:t>
            </a:r>
            <a:endParaRPr sz="1400" b="0" i="0" u="none" strike="noStrike" cap="none">
              <a:solidFill>
                <a:srgbClr val="000000"/>
              </a:solidFill>
              <a:latin typeface="Arial"/>
              <a:ea typeface="Arial"/>
              <a:cs typeface="Arial"/>
              <a:sym typeface="Arial"/>
            </a:endParaRPr>
          </a:p>
        </p:txBody>
      </p:sp>
      <p:sp>
        <p:nvSpPr>
          <p:cNvPr id="916" name="Google Shape;916;p61"/>
          <p:cNvSpPr/>
          <p:nvPr/>
        </p:nvSpPr>
        <p:spPr>
          <a:xfrm>
            <a:off x="6793781" y="2177955"/>
            <a:ext cx="1933575" cy="1205945"/>
          </a:xfrm>
          <a:prstGeom prst="wedgeRectCallout">
            <a:avLst>
              <a:gd name="adj1" fmla="val -121766"/>
              <a:gd name="adj2" fmla="val -79237"/>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Original Plan numbers are from the June Plan</a:t>
            </a:r>
            <a:endParaRPr sz="1400" b="0" i="0" u="none" strike="noStrike" cap="none">
              <a:solidFill>
                <a:srgbClr val="000000"/>
              </a:solidFill>
              <a:latin typeface="Arial"/>
              <a:ea typeface="Arial"/>
              <a:cs typeface="Arial"/>
              <a:sym typeface="Arial"/>
            </a:endParaRPr>
          </a:p>
        </p:txBody>
      </p:sp>
      <p:sp>
        <p:nvSpPr>
          <p:cNvPr id="917" name="Google Shape;917;p61"/>
          <p:cNvSpPr/>
          <p:nvPr/>
        </p:nvSpPr>
        <p:spPr>
          <a:xfrm>
            <a:off x="7760568" y="614499"/>
            <a:ext cx="2800351" cy="1165099"/>
          </a:xfrm>
          <a:prstGeom prst="wedgeRectCallout">
            <a:avLst>
              <a:gd name="adj1" fmla="val -95871"/>
              <a:gd name="adj2" fmla="val 39981"/>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Report covers the next five months; July, Aug, Sep, Oct and Nov</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62"/>
          <p:cNvSpPr txBox="1">
            <a:spLocks noGrp="1"/>
          </p:cNvSpPr>
          <p:nvPr>
            <p:ph type="title"/>
          </p:nvPr>
        </p:nvSpPr>
        <p:spPr>
          <a:xfrm>
            <a:off x="249306" y="380022"/>
            <a:ext cx="7039517"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Buyers Performance Report: </a:t>
            </a:r>
            <a:endParaRPr dirty="0"/>
          </a:p>
        </p:txBody>
      </p:sp>
      <p:pic>
        <p:nvPicPr>
          <p:cNvPr id="923" name="Google Shape;923;p62" descr="A picture containing table&#10;&#10;Description automatically generated"/>
          <p:cNvPicPr preferRelativeResize="0"/>
          <p:nvPr/>
        </p:nvPicPr>
        <p:blipFill rotWithShape="1">
          <a:blip r:embed="rId3">
            <a:alphaModFix/>
          </a:blip>
          <a:srcRect/>
          <a:stretch/>
        </p:blipFill>
        <p:spPr>
          <a:xfrm>
            <a:off x="581891" y="1418734"/>
            <a:ext cx="11028218" cy="3482910"/>
          </a:xfrm>
          <a:prstGeom prst="rect">
            <a:avLst/>
          </a:prstGeom>
          <a:noFill/>
          <a:ln>
            <a:noFill/>
          </a:ln>
        </p:spPr>
      </p:pic>
      <p:sp>
        <p:nvSpPr>
          <p:cNvPr id="924" name="Google Shape;924;p62"/>
          <p:cNvSpPr/>
          <p:nvPr/>
        </p:nvSpPr>
        <p:spPr>
          <a:xfrm>
            <a:off x="3749964" y="1902691"/>
            <a:ext cx="2247466" cy="2998953"/>
          </a:xfrm>
          <a:prstGeom prst="rect">
            <a:avLst/>
          </a:prstGeom>
          <a:solidFill>
            <a:srgbClr val="FF0000">
              <a:alpha val="26274"/>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5" name="Google Shape;925;p62"/>
          <p:cNvSpPr/>
          <p:nvPr/>
        </p:nvSpPr>
        <p:spPr>
          <a:xfrm>
            <a:off x="1681308" y="2422413"/>
            <a:ext cx="1933575" cy="1630831"/>
          </a:xfrm>
          <a:prstGeom prst="wedgeRectCallout">
            <a:avLst>
              <a:gd name="adj1" fmla="val 59144"/>
              <a:gd name="adj2" fmla="val -66955"/>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Inflow Plan for the last 5 months from the June Plan</a:t>
            </a:r>
            <a:endParaRPr sz="1400" b="0" i="0" u="none" strike="noStrike" cap="none">
              <a:solidFill>
                <a:srgbClr val="000000"/>
              </a:solidFill>
              <a:latin typeface="Arial"/>
              <a:ea typeface="Arial"/>
              <a:cs typeface="Arial"/>
              <a:sym typeface="Arial"/>
            </a:endParaRPr>
          </a:p>
        </p:txBody>
      </p:sp>
      <p:sp>
        <p:nvSpPr>
          <p:cNvPr id="926" name="Google Shape;926;p62"/>
          <p:cNvSpPr/>
          <p:nvPr/>
        </p:nvSpPr>
        <p:spPr>
          <a:xfrm>
            <a:off x="3980007" y="3124282"/>
            <a:ext cx="1933575" cy="1630831"/>
          </a:xfrm>
          <a:prstGeom prst="wedgeRectCallout">
            <a:avLst>
              <a:gd name="adj1" fmla="val -1360"/>
              <a:gd name="adj2" fmla="val -103235"/>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Inflow Plan as revised each month for the last 5 months</a:t>
            </a:r>
            <a:endParaRPr sz="1400" b="0" i="0" u="none" strike="noStrike" cap="none">
              <a:solidFill>
                <a:srgbClr val="000000"/>
              </a:solidFill>
              <a:latin typeface="Arial"/>
              <a:ea typeface="Arial"/>
              <a:cs typeface="Arial"/>
              <a:sym typeface="Arial"/>
            </a:endParaRPr>
          </a:p>
        </p:txBody>
      </p:sp>
      <p:sp>
        <p:nvSpPr>
          <p:cNvPr id="927" name="Google Shape;927;p62"/>
          <p:cNvSpPr/>
          <p:nvPr/>
        </p:nvSpPr>
        <p:spPr>
          <a:xfrm>
            <a:off x="6096000" y="2785446"/>
            <a:ext cx="1918448" cy="1165098"/>
          </a:xfrm>
          <a:prstGeom prst="wedgeRectCallout">
            <a:avLst>
              <a:gd name="adj1" fmla="val -67222"/>
              <a:gd name="adj2" fmla="val -95277"/>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Actual inflow for the last 5 months</a:t>
            </a:r>
            <a:endParaRPr sz="1400" b="0" i="0" u="none" strike="noStrike" cap="none">
              <a:solidFill>
                <a:srgbClr val="000000"/>
              </a:solidFill>
              <a:latin typeface="Arial"/>
              <a:ea typeface="Arial"/>
              <a:cs typeface="Arial"/>
              <a:sym typeface="Arial"/>
            </a:endParaRPr>
          </a:p>
        </p:txBody>
      </p:sp>
      <p:sp>
        <p:nvSpPr>
          <p:cNvPr id="928" name="Google Shape;928;p62"/>
          <p:cNvSpPr/>
          <p:nvPr/>
        </p:nvSpPr>
        <p:spPr>
          <a:xfrm>
            <a:off x="8198715" y="1902691"/>
            <a:ext cx="1933575" cy="1205945"/>
          </a:xfrm>
          <a:prstGeom prst="wedgeRectCallout">
            <a:avLst>
              <a:gd name="adj1" fmla="val -195855"/>
              <a:gd name="adj2" fmla="val -5564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Original Plan numbers are from the June Plan</a:t>
            </a:r>
            <a:endParaRPr sz="1400" b="0" i="0" u="none" strike="noStrike" cap="none">
              <a:solidFill>
                <a:srgbClr val="000000"/>
              </a:solidFill>
              <a:latin typeface="Arial"/>
              <a:ea typeface="Arial"/>
              <a:cs typeface="Arial"/>
              <a:sym typeface="Arial"/>
            </a:endParaRPr>
          </a:p>
        </p:txBody>
      </p:sp>
      <p:sp>
        <p:nvSpPr>
          <p:cNvPr id="929" name="Google Shape;929;p62"/>
          <p:cNvSpPr/>
          <p:nvPr/>
        </p:nvSpPr>
        <p:spPr>
          <a:xfrm>
            <a:off x="8295642" y="641441"/>
            <a:ext cx="2800351" cy="1165099"/>
          </a:xfrm>
          <a:prstGeom prst="wedgeRectCallout">
            <a:avLst>
              <a:gd name="adj1" fmla="val -117277"/>
              <a:gd name="adj2" fmla="val 39109"/>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Report covers the next five months; July, Aug, Sep, Oct and Nov</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63"/>
          <p:cNvSpPr txBox="1">
            <a:spLocks noGrp="1"/>
          </p:cNvSpPr>
          <p:nvPr>
            <p:ph type="title"/>
          </p:nvPr>
        </p:nvSpPr>
        <p:spPr>
          <a:xfrm>
            <a:off x="249306" y="380022"/>
            <a:ext cx="7039517"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Buyers Performance Report: </a:t>
            </a:r>
            <a:endParaRPr dirty="0"/>
          </a:p>
        </p:txBody>
      </p:sp>
      <p:pic>
        <p:nvPicPr>
          <p:cNvPr id="935" name="Google Shape;935;p63" descr="A picture containing table&#10;&#10;Description automatically generated"/>
          <p:cNvPicPr preferRelativeResize="0"/>
          <p:nvPr/>
        </p:nvPicPr>
        <p:blipFill rotWithShape="1">
          <a:blip r:embed="rId3">
            <a:alphaModFix/>
          </a:blip>
          <a:srcRect/>
          <a:stretch/>
        </p:blipFill>
        <p:spPr>
          <a:xfrm>
            <a:off x="581891" y="1418734"/>
            <a:ext cx="11028218" cy="3482910"/>
          </a:xfrm>
          <a:prstGeom prst="rect">
            <a:avLst/>
          </a:prstGeom>
          <a:noFill/>
          <a:ln>
            <a:noFill/>
          </a:ln>
        </p:spPr>
      </p:pic>
      <p:sp>
        <p:nvSpPr>
          <p:cNvPr id="936" name="Google Shape;936;p63"/>
          <p:cNvSpPr/>
          <p:nvPr/>
        </p:nvSpPr>
        <p:spPr>
          <a:xfrm>
            <a:off x="6012150" y="1970673"/>
            <a:ext cx="1617086" cy="2930972"/>
          </a:xfrm>
          <a:prstGeom prst="rect">
            <a:avLst/>
          </a:prstGeom>
          <a:solidFill>
            <a:srgbClr val="FF9900">
              <a:alpha val="26274"/>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7" name="Google Shape;937;p63"/>
          <p:cNvSpPr/>
          <p:nvPr/>
        </p:nvSpPr>
        <p:spPr>
          <a:xfrm>
            <a:off x="3939029" y="3053579"/>
            <a:ext cx="2302164" cy="1652891"/>
          </a:xfrm>
          <a:prstGeom prst="wedgeRectCallout">
            <a:avLst>
              <a:gd name="adj1" fmla="val 50427"/>
              <a:gd name="adj2" fmla="val -96954"/>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difference, in dollars, between the Revised Sales Plan and the Actual Sales</a:t>
            </a:r>
            <a:endParaRPr sz="1400" b="0" i="0" u="none" strike="noStrike" cap="none">
              <a:solidFill>
                <a:srgbClr val="000000"/>
              </a:solidFill>
              <a:latin typeface="Arial"/>
              <a:ea typeface="Arial"/>
              <a:cs typeface="Arial"/>
              <a:sym typeface="Arial"/>
            </a:endParaRPr>
          </a:p>
        </p:txBody>
      </p:sp>
      <p:sp>
        <p:nvSpPr>
          <p:cNvPr id="938" name="Google Shape;938;p63"/>
          <p:cNvSpPr/>
          <p:nvPr/>
        </p:nvSpPr>
        <p:spPr>
          <a:xfrm>
            <a:off x="7463701" y="2731125"/>
            <a:ext cx="2800350" cy="1464357"/>
          </a:xfrm>
          <a:prstGeom prst="wedgeRectCallout">
            <a:avLst>
              <a:gd name="adj1" fmla="val -51085"/>
              <a:gd name="adj2" fmla="val -8350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percentage difference between the Revised Sales Plan and the Actual Sales</a:t>
            </a:r>
            <a:endParaRPr sz="1400" b="0" i="0" u="none" strike="noStrike" cap="none">
              <a:solidFill>
                <a:srgbClr val="000000"/>
              </a:solidFill>
              <a:latin typeface="Arial"/>
              <a:ea typeface="Arial"/>
              <a:cs typeface="Arial"/>
              <a:sym typeface="Arial"/>
            </a:endParaRPr>
          </a:p>
        </p:txBody>
      </p:sp>
      <p:sp>
        <p:nvSpPr>
          <p:cNvPr id="939" name="Google Shape;939;p63"/>
          <p:cNvSpPr/>
          <p:nvPr/>
        </p:nvSpPr>
        <p:spPr>
          <a:xfrm>
            <a:off x="1478885" y="1847634"/>
            <a:ext cx="1933575" cy="1205945"/>
          </a:xfrm>
          <a:prstGeom prst="wedgeRectCallout">
            <a:avLst>
              <a:gd name="adj1" fmla="val 139383"/>
              <a:gd name="adj2" fmla="val -57333"/>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Original Plan numbers are from the June Plan</a:t>
            </a:r>
            <a:endParaRPr sz="1400" b="0" i="0" u="none" strike="noStrike" cap="none">
              <a:solidFill>
                <a:srgbClr val="000000"/>
              </a:solidFill>
              <a:latin typeface="Arial"/>
              <a:ea typeface="Arial"/>
              <a:cs typeface="Arial"/>
              <a:sym typeface="Arial"/>
            </a:endParaRPr>
          </a:p>
        </p:txBody>
      </p:sp>
      <p:sp>
        <p:nvSpPr>
          <p:cNvPr id="940" name="Google Shape;940;p63"/>
          <p:cNvSpPr/>
          <p:nvPr/>
        </p:nvSpPr>
        <p:spPr>
          <a:xfrm>
            <a:off x="7868922" y="603251"/>
            <a:ext cx="2800351" cy="1165099"/>
          </a:xfrm>
          <a:prstGeom prst="wedgeRectCallout">
            <a:avLst>
              <a:gd name="adj1" fmla="val -100225"/>
              <a:gd name="adj2" fmla="val 42597"/>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Report covers the next five months; July, Aug, Sep, Oct and Nov</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64"/>
          <p:cNvSpPr txBox="1">
            <a:spLocks noGrp="1"/>
          </p:cNvSpPr>
          <p:nvPr>
            <p:ph type="title"/>
          </p:nvPr>
        </p:nvSpPr>
        <p:spPr>
          <a:xfrm>
            <a:off x="249306" y="380022"/>
            <a:ext cx="7039517"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Buyers Performance Report: </a:t>
            </a:r>
            <a:endParaRPr dirty="0"/>
          </a:p>
        </p:txBody>
      </p:sp>
      <p:pic>
        <p:nvPicPr>
          <p:cNvPr id="946" name="Google Shape;946;p64" descr="A picture containing table&#10;&#10;Description automatically generated"/>
          <p:cNvPicPr preferRelativeResize="0"/>
          <p:nvPr/>
        </p:nvPicPr>
        <p:blipFill rotWithShape="1">
          <a:blip r:embed="rId3">
            <a:alphaModFix/>
          </a:blip>
          <a:srcRect/>
          <a:stretch/>
        </p:blipFill>
        <p:spPr>
          <a:xfrm>
            <a:off x="581891" y="1418734"/>
            <a:ext cx="11028218" cy="3482910"/>
          </a:xfrm>
          <a:prstGeom prst="rect">
            <a:avLst/>
          </a:prstGeom>
          <a:noFill/>
          <a:ln>
            <a:noFill/>
          </a:ln>
        </p:spPr>
      </p:pic>
      <p:sp>
        <p:nvSpPr>
          <p:cNvPr id="947" name="Google Shape;947;p64"/>
          <p:cNvSpPr/>
          <p:nvPr/>
        </p:nvSpPr>
        <p:spPr>
          <a:xfrm>
            <a:off x="7573095" y="1901734"/>
            <a:ext cx="1589378" cy="2999909"/>
          </a:xfrm>
          <a:prstGeom prst="rect">
            <a:avLst/>
          </a:prstGeom>
          <a:solidFill>
            <a:srgbClr val="00FFFF">
              <a:alpha val="26274"/>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8" name="Google Shape;948;p64"/>
          <p:cNvSpPr/>
          <p:nvPr/>
        </p:nvSpPr>
        <p:spPr>
          <a:xfrm>
            <a:off x="5270931" y="2944906"/>
            <a:ext cx="2562802" cy="1571167"/>
          </a:xfrm>
          <a:prstGeom prst="wedgeRectCallout">
            <a:avLst>
              <a:gd name="adj1" fmla="val 44666"/>
              <a:gd name="adj2" fmla="val -97836"/>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difference, in dollars, between the Revised Inflow Plan and the Actual Inflow</a:t>
            </a:r>
            <a:endParaRPr sz="1400" b="0" i="0" u="none" strike="noStrike" cap="none">
              <a:solidFill>
                <a:srgbClr val="000000"/>
              </a:solidFill>
              <a:latin typeface="Arial"/>
              <a:ea typeface="Arial"/>
              <a:cs typeface="Arial"/>
              <a:sym typeface="Arial"/>
            </a:endParaRPr>
          </a:p>
        </p:txBody>
      </p:sp>
      <p:sp>
        <p:nvSpPr>
          <p:cNvPr id="949" name="Google Shape;949;p64"/>
          <p:cNvSpPr/>
          <p:nvPr/>
        </p:nvSpPr>
        <p:spPr>
          <a:xfrm>
            <a:off x="1959624" y="1901734"/>
            <a:ext cx="1933575" cy="1205945"/>
          </a:xfrm>
          <a:prstGeom prst="wedgeRectCallout">
            <a:avLst>
              <a:gd name="adj1" fmla="val 112060"/>
              <a:gd name="adj2" fmla="val -67443"/>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Original Plan numbers are from the June Plan</a:t>
            </a:r>
            <a:endParaRPr sz="1400" b="0" i="0" u="none" strike="noStrike" cap="none">
              <a:solidFill>
                <a:srgbClr val="000000"/>
              </a:solidFill>
              <a:latin typeface="Arial"/>
              <a:ea typeface="Arial"/>
              <a:cs typeface="Arial"/>
              <a:sym typeface="Arial"/>
            </a:endParaRPr>
          </a:p>
        </p:txBody>
      </p:sp>
      <p:sp>
        <p:nvSpPr>
          <p:cNvPr id="950" name="Google Shape;950;p64"/>
          <p:cNvSpPr/>
          <p:nvPr/>
        </p:nvSpPr>
        <p:spPr>
          <a:xfrm>
            <a:off x="7833733" y="495135"/>
            <a:ext cx="2800351" cy="1165099"/>
          </a:xfrm>
          <a:prstGeom prst="wedgeRectCallout">
            <a:avLst>
              <a:gd name="adj1" fmla="val -99500"/>
              <a:gd name="adj2" fmla="val 53933"/>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Report covers the next five months; July, Aug, Sep, Oct and Nov</a:t>
            </a:r>
            <a:endParaRPr sz="1400" b="0" i="0" u="none" strike="noStrike" cap="none">
              <a:solidFill>
                <a:srgbClr val="000000"/>
              </a:solidFill>
              <a:latin typeface="Arial"/>
              <a:ea typeface="Arial"/>
              <a:cs typeface="Arial"/>
              <a:sym typeface="Arial"/>
            </a:endParaRPr>
          </a:p>
        </p:txBody>
      </p:sp>
      <p:sp>
        <p:nvSpPr>
          <p:cNvPr id="951" name="Google Shape;951;p64"/>
          <p:cNvSpPr/>
          <p:nvPr/>
        </p:nvSpPr>
        <p:spPr>
          <a:xfrm>
            <a:off x="8895338" y="2716985"/>
            <a:ext cx="2562802" cy="1571167"/>
          </a:xfrm>
          <a:prstGeom prst="wedgeRectCallout">
            <a:avLst>
              <a:gd name="adj1" fmla="val -48117"/>
              <a:gd name="adj2" fmla="val -82141"/>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percentage difference between the Revised Inflow Plan and the Actual Inflow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65"/>
          <p:cNvSpPr txBox="1">
            <a:spLocks noGrp="1"/>
          </p:cNvSpPr>
          <p:nvPr>
            <p:ph type="title"/>
          </p:nvPr>
        </p:nvSpPr>
        <p:spPr>
          <a:xfrm>
            <a:off x="249306" y="380022"/>
            <a:ext cx="7039517"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Buyers Performance Report: </a:t>
            </a:r>
            <a:endParaRPr dirty="0"/>
          </a:p>
        </p:txBody>
      </p:sp>
      <p:pic>
        <p:nvPicPr>
          <p:cNvPr id="957" name="Google Shape;957;p65" descr="A picture containing table&#10;&#10;Description automatically generated"/>
          <p:cNvPicPr preferRelativeResize="0"/>
          <p:nvPr/>
        </p:nvPicPr>
        <p:blipFill rotWithShape="1">
          <a:blip r:embed="rId3">
            <a:alphaModFix/>
          </a:blip>
          <a:srcRect/>
          <a:stretch/>
        </p:blipFill>
        <p:spPr>
          <a:xfrm>
            <a:off x="581891" y="1418734"/>
            <a:ext cx="11028218" cy="3482910"/>
          </a:xfrm>
          <a:prstGeom prst="rect">
            <a:avLst/>
          </a:prstGeom>
          <a:noFill/>
          <a:ln>
            <a:noFill/>
          </a:ln>
        </p:spPr>
      </p:pic>
      <p:sp>
        <p:nvSpPr>
          <p:cNvPr id="958" name="Google Shape;958;p65"/>
          <p:cNvSpPr/>
          <p:nvPr/>
        </p:nvSpPr>
        <p:spPr>
          <a:xfrm>
            <a:off x="9127474" y="1901735"/>
            <a:ext cx="2330666" cy="2999909"/>
          </a:xfrm>
          <a:prstGeom prst="rect">
            <a:avLst/>
          </a:prstGeom>
          <a:solidFill>
            <a:srgbClr val="9999FF">
              <a:alpha val="26274"/>
            </a:srgbClr>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9" name="Google Shape;959;p65"/>
          <p:cNvSpPr/>
          <p:nvPr/>
        </p:nvSpPr>
        <p:spPr>
          <a:xfrm>
            <a:off x="6511276" y="2302744"/>
            <a:ext cx="2302164" cy="1274174"/>
          </a:xfrm>
          <a:prstGeom prst="wedgeRectCallout">
            <a:avLst>
              <a:gd name="adj1" fmla="val 66783"/>
              <a:gd name="adj2" fmla="val -59042"/>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Cash Margin Forecast for the last 5 months from the June Plan</a:t>
            </a:r>
            <a:endParaRPr sz="1400" b="0" i="0" u="none" strike="noStrike" cap="none">
              <a:solidFill>
                <a:srgbClr val="000000"/>
              </a:solidFill>
              <a:latin typeface="Arial"/>
              <a:ea typeface="Arial"/>
              <a:cs typeface="Arial"/>
              <a:sym typeface="Arial"/>
            </a:endParaRPr>
          </a:p>
        </p:txBody>
      </p:sp>
      <p:sp>
        <p:nvSpPr>
          <p:cNvPr id="960" name="Google Shape;960;p65"/>
          <p:cNvSpPr/>
          <p:nvPr/>
        </p:nvSpPr>
        <p:spPr>
          <a:xfrm>
            <a:off x="2097739" y="1740315"/>
            <a:ext cx="1933575" cy="1205945"/>
          </a:xfrm>
          <a:prstGeom prst="wedgeRectCallout">
            <a:avLst>
              <a:gd name="adj1" fmla="val 104348"/>
              <a:gd name="adj2" fmla="val -4330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Original Plan numbers are from the June Plan</a:t>
            </a:r>
            <a:endParaRPr sz="1400" b="0" i="0" u="none" strike="noStrike" cap="none">
              <a:solidFill>
                <a:srgbClr val="000000"/>
              </a:solidFill>
              <a:latin typeface="Arial"/>
              <a:ea typeface="Arial"/>
              <a:cs typeface="Arial"/>
              <a:sym typeface="Arial"/>
            </a:endParaRPr>
          </a:p>
        </p:txBody>
      </p:sp>
      <p:sp>
        <p:nvSpPr>
          <p:cNvPr id="961" name="Google Shape;961;p65"/>
          <p:cNvSpPr/>
          <p:nvPr/>
        </p:nvSpPr>
        <p:spPr>
          <a:xfrm>
            <a:off x="3850024" y="3267841"/>
            <a:ext cx="2302164" cy="1165099"/>
          </a:xfrm>
          <a:prstGeom prst="wedgeRectCallout">
            <a:avLst>
              <a:gd name="adj1" fmla="val 44879"/>
              <a:gd name="adj2" fmla="val -173049"/>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Report covers the next five months; July, Aug, Sep, Oct and Nov</a:t>
            </a:r>
            <a:endParaRPr sz="1400" b="0" i="0" u="none" strike="noStrike" cap="none">
              <a:solidFill>
                <a:srgbClr val="000000"/>
              </a:solidFill>
              <a:latin typeface="Arial"/>
              <a:ea typeface="Arial"/>
              <a:cs typeface="Arial"/>
              <a:sym typeface="Arial"/>
            </a:endParaRPr>
          </a:p>
        </p:txBody>
      </p:sp>
      <p:sp>
        <p:nvSpPr>
          <p:cNvPr id="962" name="Google Shape;962;p65"/>
          <p:cNvSpPr/>
          <p:nvPr/>
        </p:nvSpPr>
        <p:spPr>
          <a:xfrm>
            <a:off x="9354493" y="374559"/>
            <a:ext cx="2745143" cy="1365756"/>
          </a:xfrm>
          <a:prstGeom prst="wedgeRectCallout">
            <a:avLst>
              <a:gd name="adj1" fmla="val 13884"/>
              <a:gd name="adj2" fmla="val 68605"/>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Variance in the Cash Margin between the Revised and Actual Cash Margins</a:t>
            </a:r>
            <a:endParaRPr sz="1400" b="0" i="0" u="none" strike="noStrike" cap="none">
              <a:solidFill>
                <a:srgbClr val="000000"/>
              </a:solidFill>
              <a:latin typeface="Arial"/>
              <a:ea typeface="Arial"/>
              <a:cs typeface="Arial"/>
              <a:sym typeface="Arial"/>
            </a:endParaRPr>
          </a:p>
        </p:txBody>
      </p:sp>
      <p:sp>
        <p:nvSpPr>
          <p:cNvPr id="963" name="Google Shape;963;p65"/>
          <p:cNvSpPr/>
          <p:nvPr/>
        </p:nvSpPr>
        <p:spPr>
          <a:xfrm>
            <a:off x="8975505" y="3160189"/>
            <a:ext cx="2302164" cy="1425258"/>
          </a:xfrm>
          <a:prstGeom prst="wedgeRectCallout">
            <a:avLst>
              <a:gd name="adj1" fmla="val 11293"/>
              <a:gd name="adj2" fmla="val -123319"/>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Cash Margin Forecast revised each month for the last 5 months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66"/>
          <p:cNvSpPr txBox="1">
            <a:spLocks noGrp="1"/>
          </p:cNvSpPr>
          <p:nvPr>
            <p:ph type="title"/>
          </p:nvPr>
        </p:nvSpPr>
        <p:spPr>
          <a:xfrm>
            <a:off x="249307" y="380022"/>
            <a:ext cx="691349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Buyers Performance Report </a:t>
            </a:r>
            <a:endParaRPr dirty="0"/>
          </a:p>
        </p:txBody>
      </p:sp>
      <p:sp>
        <p:nvSpPr>
          <p:cNvPr id="969" name="Google Shape;969;p66"/>
          <p:cNvSpPr/>
          <p:nvPr/>
        </p:nvSpPr>
        <p:spPr>
          <a:xfrm>
            <a:off x="518333" y="4977166"/>
            <a:ext cx="11155334" cy="10252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970" name="Google Shape;970;p66" descr="Table&#10;&#10;Description automatically generated with medium confidence"/>
          <p:cNvPicPr preferRelativeResize="0"/>
          <p:nvPr/>
        </p:nvPicPr>
        <p:blipFill rotWithShape="1">
          <a:blip r:embed="rId3">
            <a:alphaModFix/>
          </a:blip>
          <a:srcRect/>
          <a:stretch/>
        </p:blipFill>
        <p:spPr>
          <a:xfrm>
            <a:off x="581891" y="1444512"/>
            <a:ext cx="11028218" cy="3466578"/>
          </a:xfrm>
          <a:prstGeom prst="rect">
            <a:avLst/>
          </a:prstGeom>
          <a:noFill/>
          <a:ln>
            <a:noFill/>
          </a:ln>
        </p:spPr>
      </p:pic>
      <p:sp>
        <p:nvSpPr>
          <p:cNvPr id="971" name="Google Shape;971;p66"/>
          <p:cNvSpPr/>
          <p:nvPr/>
        </p:nvSpPr>
        <p:spPr>
          <a:xfrm>
            <a:off x="8520138" y="3177801"/>
            <a:ext cx="2346037" cy="1777030"/>
          </a:xfrm>
          <a:prstGeom prst="wedgeRectCallout">
            <a:avLst>
              <a:gd name="adj1" fmla="val 54254"/>
              <a:gd name="adj2" fmla="val -77493"/>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Tops class generated 11,173 more in cash margin than planned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5"/>
          <p:cNvSpPr txBox="1">
            <a:spLocks noGrp="1"/>
          </p:cNvSpPr>
          <p:nvPr>
            <p:ph type="title"/>
          </p:nvPr>
        </p:nvSpPr>
        <p:spPr>
          <a:xfrm>
            <a:off x="249306" y="380023"/>
            <a:ext cx="8177063" cy="59076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For monthly and in-month review </a:t>
            </a:r>
            <a:endParaRPr dirty="0"/>
          </a:p>
        </p:txBody>
      </p:sp>
      <p:sp>
        <p:nvSpPr>
          <p:cNvPr id="178" name="Google Shape;178;p95"/>
          <p:cNvSpPr/>
          <p:nvPr/>
        </p:nvSpPr>
        <p:spPr>
          <a:xfrm>
            <a:off x="249307" y="3003409"/>
            <a:ext cx="2011680" cy="1097280"/>
          </a:xfrm>
          <a:prstGeom prst="rect">
            <a:avLst/>
          </a:prstGeom>
          <a:solidFill>
            <a:schemeClr val="accent2"/>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Global Analytical Report</a:t>
            </a:r>
            <a:endParaRPr/>
          </a:p>
        </p:txBody>
      </p:sp>
      <p:sp>
        <p:nvSpPr>
          <p:cNvPr id="179" name="Google Shape;179;p95"/>
          <p:cNvSpPr/>
          <p:nvPr/>
        </p:nvSpPr>
        <p:spPr>
          <a:xfrm>
            <a:off x="249307" y="1438458"/>
            <a:ext cx="2011680" cy="1097280"/>
          </a:xfrm>
          <a:prstGeom prst="rect">
            <a:avLst/>
          </a:prstGeom>
          <a:solidFill>
            <a:schemeClr val="accent6"/>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Variance Report</a:t>
            </a:r>
            <a:endParaRPr/>
          </a:p>
        </p:txBody>
      </p:sp>
      <p:sp>
        <p:nvSpPr>
          <p:cNvPr id="180" name="Google Shape;180;p95"/>
          <p:cNvSpPr/>
          <p:nvPr/>
        </p:nvSpPr>
        <p:spPr>
          <a:xfrm>
            <a:off x="6690664" y="1438460"/>
            <a:ext cx="2011680" cy="1097280"/>
          </a:xfrm>
          <a:prstGeom prst="rect">
            <a:avLst/>
          </a:prstGeom>
          <a:solidFill>
            <a:schemeClr val="accent4"/>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 Progress Report</a:t>
            </a:r>
            <a:endParaRPr sz="1600" b="1" i="0" u="none" strike="noStrike" cap="none">
              <a:solidFill>
                <a:schemeClr val="lt1"/>
              </a:solidFill>
              <a:latin typeface="Arial"/>
              <a:ea typeface="Arial"/>
              <a:cs typeface="Arial"/>
              <a:sym typeface="Arial"/>
            </a:endParaRPr>
          </a:p>
        </p:txBody>
      </p:sp>
      <p:sp>
        <p:nvSpPr>
          <p:cNvPr id="181" name="Google Shape;181;p95"/>
          <p:cNvSpPr/>
          <p:nvPr/>
        </p:nvSpPr>
        <p:spPr>
          <a:xfrm>
            <a:off x="249307" y="4568361"/>
            <a:ext cx="2011680" cy="1097280"/>
          </a:xfrm>
          <a:prstGeom prst="rect">
            <a:avLst/>
          </a:prstGeom>
          <a:gradFill>
            <a:gsLst>
              <a:gs pos="0">
                <a:schemeClr val="accent1"/>
              </a:gs>
              <a:gs pos="50000">
                <a:schemeClr val="accent1"/>
              </a:gs>
              <a:gs pos="52000">
                <a:srgbClr val="D39E27"/>
              </a:gs>
              <a:gs pos="100000">
                <a:srgbClr val="D39E27"/>
              </a:gs>
            </a:gsLst>
            <a:lin ang="2700000" scaled="0"/>
          </a:gra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Merchandise Plan OR Plan on Demand</a:t>
            </a:r>
            <a:endParaRPr/>
          </a:p>
        </p:txBody>
      </p:sp>
      <p:sp>
        <p:nvSpPr>
          <p:cNvPr id="182" name="Google Shape;182;p95"/>
          <p:cNvSpPr/>
          <p:nvPr/>
        </p:nvSpPr>
        <p:spPr>
          <a:xfrm>
            <a:off x="6690664" y="2977878"/>
            <a:ext cx="2011680" cy="109728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Inventory Action Report</a:t>
            </a:r>
            <a:endParaRPr/>
          </a:p>
        </p:txBody>
      </p:sp>
      <p:sp>
        <p:nvSpPr>
          <p:cNvPr id="183" name="Google Shape;183;p95"/>
          <p:cNvSpPr/>
          <p:nvPr/>
        </p:nvSpPr>
        <p:spPr>
          <a:xfrm>
            <a:off x="6690664" y="4568361"/>
            <a:ext cx="2011680" cy="109728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OTB Recap</a:t>
            </a:r>
            <a:endParaRPr/>
          </a:p>
        </p:txBody>
      </p:sp>
      <p:sp>
        <p:nvSpPr>
          <p:cNvPr id="184" name="Google Shape;184;p95"/>
          <p:cNvSpPr txBox="1"/>
          <p:nvPr/>
        </p:nvSpPr>
        <p:spPr>
          <a:xfrm>
            <a:off x="2465707" y="1755508"/>
            <a:ext cx="15159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Make sure data is correct</a:t>
            </a:r>
            <a:endParaRPr/>
          </a:p>
        </p:txBody>
      </p:sp>
      <p:sp>
        <p:nvSpPr>
          <p:cNvPr id="185" name="Google Shape;185;p95"/>
          <p:cNvSpPr txBox="1"/>
          <p:nvPr/>
        </p:nvSpPr>
        <p:spPr>
          <a:xfrm>
            <a:off x="2465707" y="3157185"/>
            <a:ext cx="201168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Recap and analyze last month sales, 90-day information.</a:t>
            </a:r>
            <a:endParaRPr/>
          </a:p>
        </p:txBody>
      </p:sp>
      <p:sp>
        <p:nvSpPr>
          <p:cNvPr id="186" name="Google Shape;186;p95"/>
          <p:cNvSpPr txBox="1"/>
          <p:nvPr/>
        </p:nvSpPr>
        <p:spPr>
          <a:xfrm>
            <a:off x="2465707" y="4517714"/>
            <a:ext cx="2599051"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Analyze last month sales, and full classification yearly detail. </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POD</a:t>
            </a:r>
            <a:r>
              <a:rPr lang="en-US" sz="1400" b="0" i="0" u="none" strike="noStrike" cap="none">
                <a:solidFill>
                  <a:srgbClr val="000000"/>
                </a:solidFill>
                <a:latin typeface="Arial"/>
                <a:ea typeface="Arial"/>
                <a:cs typeface="Arial"/>
                <a:sym typeface="Arial"/>
              </a:rPr>
              <a:t> will give </a:t>
            </a:r>
            <a:r>
              <a:rPr lang="en-US" sz="1400" b="1" i="0" u="none" strike="noStrike" cap="none">
                <a:solidFill>
                  <a:srgbClr val="000000"/>
                </a:solidFill>
                <a:latin typeface="Arial"/>
                <a:ea typeface="Arial"/>
                <a:cs typeface="Arial"/>
                <a:sym typeface="Arial"/>
              </a:rPr>
              <a:t>current</a:t>
            </a:r>
            <a:r>
              <a:rPr lang="en-US" sz="1400" b="0" i="0" u="none" strike="noStrike" cap="none">
                <a:solidFill>
                  <a:srgbClr val="000000"/>
                </a:solidFill>
                <a:latin typeface="Arial"/>
                <a:ea typeface="Arial"/>
                <a:cs typeface="Arial"/>
                <a:sym typeface="Arial"/>
              </a:rPr>
              <a:t> and trend information. </a:t>
            </a:r>
            <a:endParaRPr/>
          </a:p>
        </p:txBody>
      </p:sp>
      <p:sp>
        <p:nvSpPr>
          <p:cNvPr id="187" name="Google Shape;187;p95"/>
          <p:cNvSpPr txBox="1"/>
          <p:nvPr/>
        </p:nvSpPr>
        <p:spPr>
          <a:xfrm>
            <a:off x="8922725" y="1725488"/>
            <a:ext cx="248859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Review month-to-date progress to the plan and LY </a:t>
            </a:r>
            <a:endParaRPr sz="1400" b="0" i="0" u="none" strike="noStrike" cap="none">
              <a:solidFill>
                <a:srgbClr val="000000"/>
              </a:solidFill>
              <a:latin typeface="Arial"/>
              <a:ea typeface="Arial"/>
              <a:cs typeface="Arial"/>
              <a:sym typeface="Arial"/>
            </a:endParaRPr>
          </a:p>
        </p:txBody>
      </p:sp>
      <p:sp>
        <p:nvSpPr>
          <p:cNvPr id="188" name="Google Shape;188;p95"/>
          <p:cNvSpPr txBox="1"/>
          <p:nvPr/>
        </p:nvSpPr>
        <p:spPr>
          <a:xfrm>
            <a:off x="8922726" y="2941742"/>
            <a:ext cx="2582509"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Review month-to-date progress with projected trend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Incorporates on-order and OTB, updated and trended</a:t>
            </a:r>
            <a:endParaRPr/>
          </a:p>
        </p:txBody>
      </p:sp>
      <p:sp>
        <p:nvSpPr>
          <p:cNvPr id="189" name="Google Shape;189;p95"/>
          <p:cNvSpPr txBox="1"/>
          <p:nvPr/>
        </p:nvSpPr>
        <p:spPr>
          <a:xfrm>
            <a:off x="8922726" y="4517714"/>
            <a:ext cx="2744555"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Version 1: Basic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Version 2: Detailed, with summary of updated On Order and OTB, trend and cumulative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67"/>
          <p:cNvSpPr txBox="1">
            <a:spLocks noGrp="1"/>
          </p:cNvSpPr>
          <p:nvPr>
            <p:ph type="title"/>
          </p:nvPr>
        </p:nvSpPr>
        <p:spPr>
          <a:xfrm>
            <a:off x="249307" y="380022"/>
            <a:ext cx="331242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a:t>Meeting Prep</a:t>
            </a:r>
            <a:endParaRPr/>
          </a:p>
        </p:txBody>
      </p:sp>
      <p:cxnSp>
        <p:nvCxnSpPr>
          <p:cNvPr id="977" name="Google Shape;977;p67"/>
          <p:cNvCxnSpPr/>
          <p:nvPr/>
        </p:nvCxnSpPr>
        <p:spPr>
          <a:xfrm>
            <a:off x="3388029" y="2398106"/>
            <a:ext cx="1201556" cy="760354"/>
          </a:xfrm>
          <a:prstGeom prst="straightConnector1">
            <a:avLst/>
          </a:prstGeom>
          <a:noFill/>
          <a:ln w="31750" cap="rnd" cmpd="sng">
            <a:solidFill>
              <a:srgbClr val="B1B4B1"/>
            </a:solidFill>
            <a:prstDash val="solid"/>
            <a:miter lim="800000"/>
            <a:headEnd type="none" w="sm" len="sm"/>
            <a:tailEnd type="none" w="sm" len="sm"/>
          </a:ln>
        </p:spPr>
      </p:cxnSp>
      <p:cxnSp>
        <p:nvCxnSpPr>
          <p:cNvPr id="978" name="Google Shape;978;p67"/>
          <p:cNvCxnSpPr/>
          <p:nvPr/>
        </p:nvCxnSpPr>
        <p:spPr>
          <a:xfrm>
            <a:off x="2668877" y="3599324"/>
            <a:ext cx="1753654" cy="60235"/>
          </a:xfrm>
          <a:prstGeom prst="straightConnector1">
            <a:avLst/>
          </a:prstGeom>
          <a:noFill/>
          <a:ln w="31750" cap="flat" cmpd="sng">
            <a:solidFill>
              <a:srgbClr val="B1B4B1"/>
            </a:solidFill>
            <a:prstDash val="solid"/>
            <a:miter lim="800000"/>
            <a:headEnd type="none" w="sm" len="sm"/>
            <a:tailEnd type="none" w="sm" len="sm"/>
          </a:ln>
        </p:spPr>
      </p:cxnSp>
      <p:cxnSp>
        <p:nvCxnSpPr>
          <p:cNvPr id="979" name="Google Shape;979;p67"/>
          <p:cNvCxnSpPr/>
          <p:nvPr/>
        </p:nvCxnSpPr>
        <p:spPr>
          <a:xfrm rot="10800000" flipH="1">
            <a:off x="3244362" y="4064672"/>
            <a:ext cx="1239715" cy="720231"/>
          </a:xfrm>
          <a:prstGeom prst="straightConnector1">
            <a:avLst/>
          </a:prstGeom>
          <a:noFill/>
          <a:ln w="31750" cap="flat" cmpd="sng">
            <a:solidFill>
              <a:srgbClr val="B1B4B1"/>
            </a:solidFill>
            <a:prstDash val="solid"/>
            <a:miter lim="800000"/>
            <a:headEnd type="none" w="sm" len="sm"/>
            <a:tailEnd type="none" w="sm" len="sm"/>
          </a:ln>
        </p:spPr>
      </p:cxnSp>
      <p:cxnSp>
        <p:nvCxnSpPr>
          <p:cNvPr id="980" name="Google Shape;980;p67"/>
          <p:cNvCxnSpPr/>
          <p:nvPr/>
        </p:nvCxnSpPr>
        <p:spPr>
          <a:xfrm rot="10800000" flipH="1">
            <a:off x="4985238" y="4275690"/>
            <a:ext cx="272562" cy="801893"/>
          </a:xfrm>
          <a:prstGeom prst="straightConnector1">
            <a:avLst/>
          </a:prstGeom>
          <a:noFill/>
          <a:ln w="31750" cap="flat" cmpd="sng">
            <a:solidFill>
              <a:srgbClr val="B1B4B1"/>
            </a:solidFill>
            <a:prstDash val="solid"/>
            <a:miter lim="800000"/>
            <a:headEnd type="none" w="sm" len="sm"/>
            <a:tailEnd type="none" w="sm" len="sm"/>
          </a:ln>
        </p:spPr>
      </p:cxnSp>
      <p:cxnSp>
        <p:nvCxnSpPr>
          <p:cNvPr id="981" name="Google Shape;981;p67"/>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982" name="Google Shape;982;p67"/>
          <p:cNvCxnSpPr/>
          <p:nvPr/>
        </p:nvCxnSpPr>
        <p:spPr>
          <a:xfrm>
            <a:off x="5894368" y="1943100"/>
            <a:ext cx="0" cy="1215360"/>
          </a:xfrm>
          <a:prstGeom prst="straightConnector1">
            <a:avLst/>
          </a:prstGeom>
          <a:noFill/>
          <a:ln w="31750" cap="flat" cmpd="sng">
            <a:solidFill>
              <a:srgbClr val="B1B4B1"/>
            </a:solidFill>
            <a:prstDash val="solid"/>
            <a:miter lim="800000"/>
            <a:headEnd type="none" w="sm" len="sm"/>
            <a:tailEnd type="none" w="sm" len="sm"/>
          </a:ln>
        </p:spPr>
      </p:cxnSp>
      <p:cxnSp>
        <p:nvCxnSpPr>
          <p:cNvPr id="983" name="Google Shape;983;p67"/>
          <p:cNvCxnSpPr>
            <a:stCxn id="984" idx="1"/>
          </p:cNvCxnSpPr>
          <p:nvPr/>
        </p:nvCxnSpPr>
        <p:spPr>
          <a:xfrm flipH="1">
            <a:off x="7505744" y="3579480"/>
            <a:ext cx="1213200" cy="39600"/>
          </a:xfrm>
          <a:prstGeom prst="straightConnector1">
            <a:avLst/>
          </a:prstGeom>
          <a:noFill/>
          <a:ln w="31750" cap="flat" cmpd="sng">
            <a:solidFill>
              <a:schemeClr val="accent2"/>
            </a:solidFill>
            <a:prstDash val="solid"/>
            <a:miter lim="800000"/>
            <a:headEnd type="none" w="sm" len="sm"/>
            <a:tailEnd type="none" w="sm" len="sm"/>
          </a:ln>
        </p:spPr>
      </p:cxnSp>
      <p:sp>
        <p:nvSpPr>
          <p:cNvPr id="985" name="Google Shape;985;p67"/>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cxnSp>
        <p:nvCxnSpPr>
          <p:cNvPr id="986" name="Google Shape;986;p67"/>
          <p:cNvCxnSpPr/>
          <p:nvPr/>
        </p:nvCxnSpPr>
        <p:spPr>
          <a:xfrm rot="10800000">
            <a:off x="7277240" y="3953276"/>
            <a:ext cx="898294" cy="581538"/>
          </a:xfrm>
          <a:prstGeom prst="straightConnector1">
            <a:avLst/>
          </a:prstGeom>
          <a:noFill/>
          <a:ln w="31750" cap="flat" cmpd="sng">
            <a:solidFill>
              <a:schemeClr val="accent2"/>
            </a:solidFill>
            <a:prstDash val="solid"/>
            <a:miter lim="800000"/>
            <a:headEnd type="none" w="sm" len="sm"/>
            <a:tailEnd type="none" w="sm" len="sm"/>
          </a:ln>
        </p:spPr>
      </p:cxnSp>
      <p:cxnSp>
        <p:nvCxnSpPr>
          <p:cNvPr id="987" name="Google Shape;987;p67"/>
          <p:cNvCxnSpPr/>
          <p:nvPr/>
        </p:nvCxnSpPr>
        <p:spPr>
          <a:xfrm flipH="1">
            <a:off x="7303617" y="2502141"/>
            <a:ext cx="943568" cy="659827"/>
          </a:xfrm>
          <a:prstGeom prst="straightConnector1">
            <a:avLst/>
          </a:prstGeom>
          <a:noFill/>
          <a:ln w="31750" cap="flat" cmpd="sng">
            <a:solidFill>
              <a:schemeClr val="accent2"/>
            </a:solidFill>
            <a:prstDash val="solid"/>
            <a:miter lim="800000"/>
            <a:headEnd type="none" w="sm" len="sm"/>
            <a:tailEnd type="none" w="sm" len="sm"/>
          </a:ln>
        </p:spPr>
      </p:cxnSp>
      <p:sp>
        <p:nvSpPr>
          <p:cNvPr id="988" name="Google Shape;988;p67"/>
          <p:cNvSpPr/>
          <p:nvPr/>
        </p:nvSpPr>
        <p:spPr>
          <a:xfrm>
            <a:off x="8044849" y="1714724"/>
            <a:ext cx="1609222" cy="1018774"/>
          </a:xfrm>
          <a:prstGeom prst="rect">
            <a:avLst/>
          </a:prstGeom>
          <a:solidFill>
            <a:schemeClr val="accent2"/>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989" name="Google Shape;989;p67"/>
          <p:cNvSpPr/>
          <p:nvPr/>
        </p:nvSpPr>
        <p:spPr>
          <a:xfrm>
            <a:off x="6297832" y="4903755"/>
            <a:ext cx="1373010" cy="1051809"/>
          </a:xfrm>
          <a:prstGeom prst="rect">
            <a:avLst/>
          </a:prstGeom>
          <a:solidFill>
            <a:srgbClr val="B1B4B1"/>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Variance Report</a:t>
            </a:r>
            <a:endParaRPr sz="1600" b="0" i="0" u="none" strike="noStrike" cap="none">
              <a:solidFill>
                <a:schemeClr val="lt1"/>
              </a:solidFill>
              <a:latin typeface="Arial"/>
              <a:ea typeface="Arial"/>
              <a:cs typeface="Arial"/>
              <a:sym typeface="Arial"/>
            </a:endParaRPr>
          </a:p>
        </p:txBody>
      </p:sp>
      <p:sp>
        <p:nvSpPr>
          <p:cNvPr id="990" name="Google Shape;990;p67"/>
          <p:cNvSpPr/>
          <p:nvPr/>
        </p:nvSpPr>
        <p:spPr>
          <a:xfrm>
            <a:off x="4298370" y="4878065"/>
            <a:ext cx="1398077" cy="1077499"/>
          </a:xfrm>
          <a:prstGeom prst="rect">
            <a:avLst/>
          </a:prstGeom>
          <a:solidFill>
            <a:srgbClr val="B1B4B1"/>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
        <p:nvSpPr>
          <p:cNvPr id="991" name="Google Shape;991;p67"/>
          <p:cNvSpPr/>
          <p:nvPr/>
        </p:nvSpPr>
        <p:spPr>
          <a:xfrm>
            <a:off x="2090906" y="4425462"/>
            <a:ext cx="1470824" cy="1017042"/>
          </a:xfrm>
          <a:prstGeom prst="rect">
            <a:avLst/>
          </a:prstGeom>
          <a:solidFill>
            <a:srgbClr val="B1B4B1"/>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992" name="Google Shape;992;p67"/>
          <p:cNvSpPr/>
          <p:nvPr/>
        </p:nvSpPr>
        <p:spPr>
          <a:xfrm>
            <a:off x="4776809" y="1403115"/>
            <a:ext cx="2235118" cy="785482"/>
          </a:xfrm>
          <a:prstGeom prst="rect">
            <a:avLst/>
          </a:prstGeom>
          <a:solidFill>
            <a:srgbClr val="B1B4B1"/>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
        <p:nvSpPr>
          <p:cNvPr id="993" name="Google Shape;993;p67"/>
          <p:cNvSpPr/>
          <p:nvPr/>
        </p:nvSpPr>
        <p:spPr>
          <a:xfrm>
            <a:off x="1992806" y="1831369"/>
            <a:ext cx="1667024" cy="785483"/>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994" name="Google Shape;994;p67"/>
          <p:cNvSpPr/>
          <p:nvPr/>
        </p:nvSpPr>
        <p:spPr>
          <a:xfrm>
            <a:off x="1192769" y="3158460"/>
            <a:ext cx="1600074" cy="842040"/>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
        <p:nvSpPr>
          <p:cNvPr id="995" name="Google Shape;995;p67"/>
          <p:cNvSpPr/>
          <p:nvPr/>
        </p:nvSpPr>
        <p:spPr>
          <a:xfrm>
            <a:off x="7986877" y="4348929"/>
            <a:ext cx="1585270" cy="1170108"/>
          </a:xfrm>
          <a:prstGeom prst="rect">
            <a:avLst/>
          </a:prstGeom>
          <a:solidFill>
            <a:schemeClr val="accent2"/>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996" name="Google Shape;996;p67"/>
          <p:cNvSpPr/>
          <p:nvPr/>
        </p:nvSpPr>
        <p:spPr>
          <a:xfrm>
            <a:off x="810228" y="1180618"/>
            <a:ext cx="10255169" cy="4907666"/>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4" name="Google Shape;984;p67"/>
          <p:cNvSpPr/>
          <p:nvPr/>
        </p:nvSpPr>
        <p:spPr>
          <a:xfrm>
            <a:off x="8718944" y="3070093"/>
            <a:ext cx="1609222" cy="1018774"/>
          </a:xfrm>
          <a:prstGeom prst="rect">
            <a:avLst/>
          </a:prstGeom>
          <a:solidFill>
            <a:schemeClr val="accent2"/>
          </a:solidFill>
          <a:ln w="60325" cap="flat" cmpd="sng">
            <a:solidFill>
              <a:schemeClr val="accent4"/>
            </a:solidFill>
            <a:prstDash val="solid"/>
            <a:miter lim="800000"/>
            <a:headEnd type="none" w="sm" len="sm"/>
            <a:tailEnd type="none" w="sm" len="sm"/>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68"/>
          <p:cNvSpPr txBox="1">
            <a:spLocks noGrp="1"/>
          </p:cNvSpPr>
          <p:nvPr>
            <p:ph type="title"/>
          </p:nvPr>
        </p:nvSpPr>
        <p:spPr>
          <a:xfrm>
            <a:off x="249306" y="380022"/>
            <a:ext cx="908773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Which Classes are Generating Cash?</a:t>
            </a:r>
            <a:endParaRPr dirty="0"/>
          </a:p>
        </p:txBody>
      </p:sp>
      <p:pic>
        <p:nvPicPr>
          <p:cNvPr id="1002" name="Google Shape;1002;p68"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69"/>
          <p:cNvSpPr txBox="1">
            <a:spLocks noGrp="1"/>
          </p:cNvSpPr>
          <p:nvPr>
            <p:ph type="title"/>
          </p:nvPr>
        </p:nvSpPr>
        <p:spPr>
          <a:xfrm>
            <a:off x="249306" y="380022"/>
            <a:ext cx="1081493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Inventory Performance Report: Cash Margin</a:t>
            </a:r>
            <a:br>
              <a:rPr lang="en-US" dirty="0"/>
            </a:br>
            <a:endParaRPr dirty="0"/>
          </a:p>
        </p:txBody>
      </p:sp>
      <p:pic>
        <p:nvPicPr>
          <p:cNvPr id="1008" name="Google Shape;1008;p69"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
        <p:nvSpPr>
          <p:cNvPr id="1009" name="Google Shape;1009;p69"/>
          <p:cNvSpPr/>
          <p:nvPr/>
        </p:nvSpPr>
        <p:spPr>
          <a:xfrm>
            <a:off x="4595148" y="2847372"/>
            <a:ext cx="3565004" cy="1990846"/>
          </a:xfrm>
          <a:prstGeom prst="wedgeRectCallout">
            <a:avLst>
              <a:gd name="adj1" fmla="val -78445"/>
              <a:gd name="adj2" fmla="val -7175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Cash Margin is the cash dollars generated over a period of 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Sales – Net Inflow  =  Cash Margin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70"/>
          <p:cNvSpPr txBox="1">
            <a:spLocks noGrp="1"/>
          </p:cNvSpPr>
          <p:nvPr>
            <p:ph type="title"/>
          </p:nvPr>
        </p:nvSpPr>
        <p:spPr>
          <a:xfrm>
            <a:off x="249307" y="380022"/>
            <a:ext cx="334733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Gross Margin</a:t>
            </a:r>
            <a:br>
              <a:rPr lang="en-US" dirty="0"/>
            </a:br>
            <a:endParaRPr dirty="0"/>
          </a:p>
        </p:txBody>
      </p:sp>
      <p:pic>
        <p:nvPicPr>
          <p:cNvPr id="1015" name="Google Shape;1015;p70"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
        <p:nvSpPr>
          <p:cNvPr id="1016" name="Google Shape;1016;p70"/>
          <p:cNvSpPr/>
          <p:nvPr/>
        </p:nvSpPr>
        <p:spPr>
          <a:xfrm>
            <a:off x="5555846" y="2858946"/>
            <a:ext cx="4404079" cy="2543048"/>
          </a:xfrm>
          <a:prstGeom prst="wedgeRectCallout">
            <a:avLst>
              <a:gd name="adj1" fmla="val -64400"/>
              <a:gd name="adj2" fmla="val -6083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Gross Margin is a calculation of dollars generated over a period of time. Can be calculated two ways;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Sales – COGS  =  Gross Margin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Sales * MMU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71"/>
          <p:cNvSpPr txBox="1">
            <a:spLocks noGrp="1"/>
          </p:cNvSpPr>
          <p:nvPr>
            <p:ph type="title"/>
          </p:nvPr>
        </p:nvSpPr>
        <p:spPr>
          <a:xfrm>
            <a:off x="249307" y="380022"/>
            <a:ext cx="346925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Gross Margin </a:t>
            </a:r>
            <a:br>
              <a:rPr lang="en-US" dirty="0"/>
            </a:br>
            <a:endParaRPr dirty="0"/>
          </a:p>
        </p:txBody>
      </p:sp>
      <p:pic>
        <p:nvPicPr>
          <p:cNvPr id="1022" name="Google Shape;1022;p71"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
        <p:nvSpPr>
          <p:cNvPr id="1023" name="Google Shape;1023;p71"/>
          <p:cNvSpPr/>
          <p:nvPr/>
        </p:nvSpPr>
        <p:spPr>
          <a:xfrm>
            <a:off x="5555847" y="2858946"/>
            <a:ext cx="3565004" cy="1431700"/>
          </a:xfrm>
          <a:prstGeom prst="wedgeRectCallout">
            <a:avLst>
              <a:gd name="adj1" fmla="val -65029"/>
              <a:gd name="adj2" fmla="val -6228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Gross Margin dollars is related to  MMU. So gross margin reflects sales, IMU and MDs.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72"/>
          <p:cNvSpPr txBox="1">
            <a:spLocks noGrp="1"/>
          </p:cNvSpPr>
          <p:nvPr>
            <p:ph type="title"/>
          </p:nvPr>
        </p:nvSpPr>
        <p:spPr>
          <a:xfrm>
            <a:off x="249307" y="380022"/>
            <a:ext cx="342861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Cash In Hand</a:t>
            </a:r>
            <a:endParaRPr dirty="0"/>
          </a:p>
        </p:txBody>
      </p:sp>
      <p:pic>
        <p:nvPicPr>
          <p:cNvPr id="1029" name="Google Shape;1029;p72"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
        <p:nvSpPr>
          <p:cNvPr id="1030" name="Google Shape;1030;p72"/>
          <p:cNvSpPr/>
          <p:nvPr/>
        </p:nvSpPr>
        <p:spPr>
          <a:xfrm>
            <a:off x="5208256" y="3537527"/>
            <a:ext cx="3565004" cy="1364994"/>
          </a:xfrm>
          <a:prstGeom prst="wedgeRectCallout">
            <a:avLst>
              <a:gd name="adj1" fmla="val -87916"/>
              <a:gd name="adj2" fmla="val -73540"/>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Cash Margin indicates the cash we put in the bank while Gross Margin does not.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pic>
        <p:nvPicPr>
          <p:cNvPr id="1035" name="Google Shape;1035;p73" descr="Table&#10;&#10;Description automatically generated"/>
          <p:cNvPicPr preferRelativeResize="0">
            <a:picLocks noGrp="1"/>
          </p:cNvPicPr>
          <p:nvPr>
            <p:ph type="body" idx="1"/>
          </p:nvPr>
        </p:nvPicPr>
        <p:blipFill rotWithShape="1">
          <a:blip r:embed="rId3">
            <a:alphaModFix/>
          </a:blip>
          <a:srcRect/>
          <a:stretch/>
        </p:blipFill>
        <p:spPr>
          <a:xfrm>
            <a:off x="5263025" y="1782618"/>
            <a:ext cx="6090775" cy="2152774"/>
          </a:xfrm>
          <a:prstGeom prst="rect">
            <a:avLst/>
          </a:prstGeom>
          <a:noFill/>
          <a:ln>
            <a:noFill/>
          </a:ln>
        </p:spPr>
      </p:pic>
      <p:sp>
        <p:nvSpPr>
          <p:cNvPr id="1036" name="Google Shape;1036;p73"/>
          <p:cNvSpPr/>
          <p:nvPr/>
        </p:nvSpPr>
        <p:spPr>
          <a:xfrm>
            <a:off x="467810" y="1574157"/>
            <a:ext cx="3826398" cy="3518820"/>
          </a:xfrm>
          <a:prstGeom prst="rect">
            <a:avLst/>
          </a:prstGeom>
          <a:solidFill>
            <a:schemeClr val="accent1"/>
          </a:solidFill>
          <a:ln w="12700" cap="flat" cmpd="sng">
            <a:solidFill>
              <a:srgbClr val="4A346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Cash Margin and Gross Margin are equal if the starting and ending inventory values are the same.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If the values are different, the Gross Margin will be different. </a:t>
            </a:r>
            <a:endParaRPr sz="1400" b="0" i="0" u="none" strike="noStrike" cap="none">
              <a:solidFill>
                <a:srgbClr val="000000"/>
              </a:solidFill>
              <a:latin typeface="Arial"/>
              <a:ea typeface="Arial"/>
              <a:cs typeface="Arial"/>
              <a:sym typeface="Arial"/>
            </a:endParaRPr>
          </a:p>
        </p:txBody>
      </p:sp>
      <p:sp>
        <p:nvSpPr>
          <p:cNvPr id="1037" name="Google Shape;1037;p73"/>
          <p:cNvSpPr txBox="1"/>
          <p:nvPr/>
        </p:nvSpPr>
        <p:spPr>
          <a:xfrm>
            <a:off x="5263025" y="4357819"/>
            <a:ext cx="58023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Remember, this class put 35,000 in the bank before expenses, but we cannot determine that from Gross Margin</a:t>
            </a:r>
            <a:endParaRPr sz="1400" b="0" i="0" u="none" strike="noStrike" cap="none">
              <a:solidFill>
                <a:srgbClr val="000000"/>
              </a:solidFill>
              <a:latin typeface="Arial"/>
              <a:ea typeface="Arial"/>
              <a:cs typeface="Arial"/>
              <a:sym typeface="Arial"/>
            </a:endParaRPr>
          </a:p>
        </p:txBody>
      </p:sp>
      <p:sp>
        <p:nvSpPr>
          <p:cNvPr id="1038" name="Google Shape;1038;p73"/>
          <p:cNvSpPr txBox="1">
            <a:spLocks noGrp="1"/>
          </p:cNvSpPr>
          <p:nvPr>
            <p:ph type="title"/>
          </p:nvPr>
        </p:nvSpPr>
        <p:spPr>
          <a:xfrm>
            <a:off x="249306" y="380023"/>
            <a:ext cx="7269094" cy="615658"/>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dirty="0"/>
              <a:t>Cash Margin vs Gross Margin</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74"/>
          <p:cNvSpPr txBox="1">
            <a:spLocks noGrp="1"/>
          </p:cNvSpPr>
          <p:nvPr>
            <p:ph type="title"/>
          </p:nvPr>
        </p:nvSpPr>
        <p:spPr>
          <a:xfrm>
            <a:off x="249306" y="380022"/>
            <a:ext cx="9423014" cy="585178"/>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Inventory Performance Report: CMROI</a:t>
            </a:r>
            <a:endParaRPr dirty="0"/>
          </a:p>
        </p:txBody>
      </p:sp>
      <p:pic>
        <p:nvPicPr>
          <p:cNvPr id="1044" name="Google Shape;1044;p74"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
        <p:nvSpPr>
          <p:cNvPr id="1045" name="Google Shape;1045;p74"/>
          <p:cNvSpPr/>
          <p:nvPr/>
        </p:nvSpPr>
        <p:spPr>
          <a:xfrm>
            <a:off x="7194074" y="2669308"/>
            <a:ext cx="4159726" cy="2299855"/>
          </a:xfrm>
          <a:prstGeom prst="wedgeRectCallout">
            <a:avLst>
              <a:gd name="adj1" fmla="val -71263"/>
              <a:gd name="adj2" fmla="val -61455"/>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CMROI is the Cash Margin dollars returned for every dollar invested, normally over a one year period. A rule of thumb; we need a CMROI of at least 2.00 to make money. The first dollar buys new goods and the second helps pay for expenses. </a:t>
            </a:r>
            <a:endParaRPr sz="1400" b="0" i="0" u="none" strike="noStrike" cap="none">
              <a:solidFill>
                <a:srgbClr val="000000"/>
              </a:solidFill>
              <a:latin typeface="Arial"/>
              <a:ea typeface="Arial"/>
              <a:cs typeface="Arial"/>
              <a:sym typeface="Arial"/>
            </a:endParaRPr>
          </a:p>
        </p:txBody>
      </p:sp>
      <p:sp>
        <p:nvSpPr>
          <p:cNvPr id="1046" name="Google Shape;1046;p74"/>
          <p:cNvSpPr/>
          <p:nvPr/>
        </p:nvSpPr>
        <p:spPr>
          <a:xfrm>
            <a:off x="626744" y="5541383"/>
            <a:ext cx="7723909" cy="812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Formula: CMROI = </a:t>
            </a:r>
            <a:r>
              <a:rPr lang="en-US" sz="2400" b="0" i="0" u="sng" strike="noStrike" cap="none">
                <a:solidFill>
                  <a:schemeClr val="dk1"/>
                </a:solidFill>
                <a:latin typeface="Arial"/>
                <a:ea typeface="Arial"/>
                <a:cs typeface="Arial"/>
                <a:sym typeface="Arial"/>
              </a:rPr>
              <a:t>Cash Margin Dollars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Average Inv. @ Cost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75"/>
          <p:cNvSpPr txBox="1">
            <a:spLocks noGrp="1"/>
          </p:cNvSpPr>
          <p:nvPr>
            <p:ph type="title"/>
          </p:nvPr>
        </p:nvSpPr>
        <p:spPr>
          <a:xfrm>
            <a:off x="249306" y="380022"/>
            <a:ext cx="948397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Inventory Performance Report: GMROI</a:t>
            </a:r>
            <a:endParaRPr dirty="0"/>
          </a:p>
        </p:txBody>
      </p:sp>
      <p:pic>
        <p:nvPicPr>
          <p:cNvPr id="1052" name="Google Shape;1052;p75"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
        <p:nvSpPr>
          <p:cNvPr id="1053" name="Google Shape;1053;p75"/>
          <p:cNvSpPr/>
          <p:nvPr/>
        </p:nvSpPr>
        <p:spPr>
          <a:xfrm>
            <a:off x="626744" y="5541383"/>
            <a:ext cx="7723909" cy="812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Formula: GMROI = </a:t>
            </a:r>
            <a:r>
              <a:rPr lang="en-US" sz="2400" b="0" i="0" u="sng" strike="noStrike" cap="none">
                <a:solidFill>
                  <a:schemeClr val="dk1"/>
                </a:solidFill>
                <a:latin typeface="Arial"/>
                <a:ea typeface="Arial"/>
                <a:cs typeface="Arial"/>
                <a:sym typeface="Arial"/>
              </a:rPr>
              <a:t>Gross Margin Dollars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Average Inv. @ Cost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54" name="Google Shape;1054;p75"/>
          <p:cNvSpPr/>
          <p:nvPr/>
        </p:nvSpPr>
        <p:spPr>
          <a:xfrm>
            <a:off x="2998592" y="2815791"/>
            <a:ext cx="4159726" cy="2299855"/>
          </a:xfrm>
          <a:prstGeom prst="wedgeRectCallout">
            <a:avLst>
              <a:gd name="adj1" fmla="val 48022"/>
              <a:gd name="adj2" fmla="val -70226"/>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GMROI is the Gross Margin dollars  returned for every dollar invested, normally over a one year period. A rule of thumb; we need a GMROI of at least 2.00 to make money. The first dollar buys new goods and the second helps pay for expenses.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76"/>
          <p:cNvSpPr txBox="1">
            <a:spLocks noGrp="1"/>
          </p:cNvSpPr>
          <p:nvPr>
            <p:ph type="title"/>
          </p:nvPr>
        </p:nvSpPr>
        <p:spPr>
          <a:xfrm>
            <a:off x="249306" y="380022"/>
            <a:ext cx="891501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Inventory Performance Report: Turn</a:t>
            </a:r>
            <a:endParaRPr dirty="0"/>
          </a:p>
        </p:txBody>
      </p:sp>
      <p:pic>
        <p:nvPicPr>
          <p:cNvPr id="1060" name="Google Shape;1060;p76"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
        <p:nvSpPr>
          <p:cNvPr id="1061" name="Google Shape;1061;p76"/>
          <p:cNvSpPr/>
          <p:nvPr/>
        </p:nvSpPr>
        <p:spPr>
          <a:xfrm>
            <a:off x="626744" y="5541383"/>
            <a:ext cx="7723909" cy="812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Formula: Turn = </a:t>
            </a:r>
            <a:r>
              <a:rPr lang="en-US" sz="2400" b="0" i="0" u="sng" strike="noStrike" cap="none">
                <a:solidFill>
                  <a:schemeClr val="dk1"/>
                </a:solidFill>
                <a:latin typeface="Arial"/>
                <a:ea typeface="Arial"/>
                <a:cs typeface="Arial"/>
                <a:sym typeface="Arial"/>
              </a:rPr>
              <a:t>Sales for the period</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Average Inv. @ Retail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62" name="Google Shape;1062;p76"/>
          <p:cNvSpPr/>
          <p:nvPr/>
        </p:nvSpPr>
        <p:spPr>
          <a:xfrm rot="1264899">
            <a:off x="5275705" y="6037681"/>
            <a:ext cx="978408" cy="288897"/>
          </a:xfrm>
          <a:prstGeom prst="leftArrow">
            <a:avLst>
              <a:gd name="adj1" fmla="val 50000"/>
              <a:gd name="adj2" fmla="val 50000"/>
            </a:avLst>
          </a:prstGeom>
          <a:solidFill>
            <a:srgbClr val="FF0000"/>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3" name="Google Shape;1063;p76"/>
          <p:cNvSpPr/>
          <p:nvPr/>
        </p:nvSpPr>
        <p:spPr>
          <a:xfrm>
            <a:off x="5154604" y="2897515"/>
            <a:ext cx="2725372" cy="1728274"/>
          </a:xfrm>
          <a:prstGeom prst="wedgeRectCallout">
            <a:avLst>
              <a:gd name="adj1" fmla="val 72198"/>
              <a:gd name="adj2" fmla="val -71396"/>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Turn is the number of times the average inventory is sold through, normally over a one-year period.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6"/>
          <p:cNvSpPr txBox="1">
            <a:spLocks noGrp="1"/>
          </p:cNvSpPr>
          <p:nvPr>
            <p:ph type="title"/>
          </p:nvPr>
        </p:nvSpPr>
        <p:spPr>
          <a:xfrm>
            <a:off x="249307" y="380023"/>
            <a:ext cx="7748800" cy="590763"/>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a:t>For quarterly and annual review </a:t>
            </a:r>
            <a:endParaRPr/>
          </a:p>
        </p:txBody>
      </p:sp>
      <p:sp>
        <p:nvSpPr>
          <p:cNvPr id="195" name="Google Shape;195;p96"/>
          <p:cNvSpPr/>
          <p:nvPr/>
        </p:nvSpPr>
        <p:spPr>
          <a:xfrm>
            <a:off x="249307" y="3003409"/>
            <a:ext cx="2011680" cy="1097280"/>
          </a:xfrm>
          <a:prstGeom prst="rect">
            <a:avLst/>
          </a:prstGeom>
          <a:solidFill>
            <a:schemeClr val="accent2"/>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Global Analytical Report</a:t>
            </a:r>
            <a:endParaRPr/>
          </a:p>
        </p:txBody>
      </p:sp>
      <p:sp>
        <p:nvSpPr>
          <p:cNvPr id="196" name="Google Shape;196;p96"/>
          <p:cNvSpPr/>
          <p:nvPr/>
        </p:nvSpPr>
        <p:spPr>
          <a:xfrm>
            <a:off x="249307" y="1438458"/>
            <a:ext cx="2011680" cy="1097280"/>
          </a:xfrm>
          <a:prstGeom prst="rect">
            <a:avLst/>
          </a:prstGeom>
          <a:solidFill>
            <a:schemeClr val="accent6"/>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Variance Report</a:t>
            </a:r>
            <a:endParaRPr/>
          </a:p>
        </p:txBody>
      </p:sp>
      <p:sp>
        <p:nvSpPr>
          <p:cNvPr id="197" name="Google Shape;197;p96"/>
          <p:cNvSpPr/>
          <p:nvPr/>
        </p:nvSpPr>
        <p:spPr>
          <a:xfrm>
            <a:off x="6690664" y="1438460"/>
            <a:ext cx="2011680" cy="1097280"/>
          </a:xfrm>
          <a:prstGeom prst="rect">
            <a:avLst/>
          </a:prstGeom>
          <a:solidFill>
            <a:schemeClr val="accent2"/>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Class Performance Report</a:t>
            </a:r>
            <a:endParaRPr/>
          </a:p>
        </p:txBody>
      </p:sp>
      <p:sp>
        <p:nvSpPr>
          <p:cNvPr id="198" name="Google Shape;198;p96"/>
          <p:cNvSpPr/>
          <p:nvPr/>
        </p:nvSpPr>
        <p:spPr>
          <a:xfrm>
            <a:off x="249307" y="4568361"/>
            <a:ext cx="2011680" cy="1097280"/>
          </a:xfrm>
          <a:prstGeom prst="rect">
            <a:avLst/>
          </a:prstGeom>
          <a:gradFill>
            <a:gsLst>
              <a:gs pos="0">
                <a:schemeClr val="accent1"/>
              </a:gs>
              <a:gs pos="50000">
                <a:schemeClr val="accent1"/>
              </a:gs>
              <a:gs pos="52000">
                <a:srgbClr val="D39E27"/>
              </a:gs>
              <a:gs pos="100000">
                <a:srgbClr val="D39E27"/>
              </a:gs>
            </a:gsLst>
            <a:lin ang="2700000" scaled="0"/>
          </a:gra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Merchandise Plan OR Plan on Demand</a:t>
            </a:r>
            <a:endParaRPr/>
          </a:p>
        </p:txBody>
      </p:sp>
      <p:sp>
        <p:nvSpPr>
          <p:cNvPr id="199" name="Google Shape;199;p96"/>
          <p:cNvSpPr/>
          <p:nvPr/>
        </p:nvSpPr>
        <p:spPr>
          <a:xfrm>
            <a:off x="6690664" y="2977878"/>
            <a:ext cx="2011680" cy="10972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Inventory Performance Report</a:t>
            </a:r>
            <a:endParaRPr/>
          </a:p>
        </p:txBody>
      </p:sp>
      <p:sp>
        <p:nvSpPr>
          <p:cNvPr id="200" name="Google Shape;200;p96"/>
          <p:cNvSpPr/>
          <p:nvPr/>
        </p:nvSpPr>
        <p:spPr>
          <a:xfrm>
            <a:off x="6690664" y="4568361"/>
            <a:ext cx="2011680" cy="10972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Buyer Performance Report</a:t>
            </a:r>
            <a:endParaRPr/>
          </a:p>
        </p:txBody>
      </p:sp>
      <p:sp>
        <p:nvSpPr>
          <p:cNvPr id="201" name="Google Shape;201;p96"/>
          <p:cNvSpPr txBox="1"/>
          <p:nvPr/>
        </p:nvSpPr>
        <p:spPr>
          <a:xfrm>
            <a:off x="2465707" y="1755508"/>
            <a:ext cx="15159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Make sure data is correct</a:t>
            </a:r>
            <a:endParaRPr/>
          </a:p>
        </p:txBody>
      </p:sp>
      <p:sp>
        <p:nvSpPr>
          <p:cNvPr id="202" name="Google Shape;202;p96"/>
          <p:cNvSpPr txBox="1"/>
          <p:nvPr/>
        </p:nvSpPr>
        <p:spPr>
          <a:xfrm>
            <a:off x="2465707" y="3290439"/>
            <a:ext cx="201168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Recap and analyze last 90-day information</a:t>
            </a:r>
            <a:endParaRPr/>
          </a:p>
        </p:txBody>
      </p:sp>
      <p:sp>
        <p:nvSpPr>
          <p:cNvPr id="203" name="Google Shape;203;p96"/>
          <p:cNvSpPr txBox="1"/>
          <p:nvPr/>
        </p:nvSpPr>
        <p:spPr>
          <a:xfrm>
            <a:off x="2465707" y="4517714"/>
            <a:ext cx="2599051"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Analyze last month sales, and full classification yearly detail. </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POD</a:t>
            </a:r>
            <a:r>
              <a:rPr lang="en-US" sz="1400" b="0" i="0" u="none" strike="noStrike" cap="none">
                <a:solidFill>
                  <a:srgbClr val="000000"/>
                </a:solidFill>
                <a:latin typeface="Arial"/>
                <a:ea typeface="Arial"/>
                <a:cs typeface="Arial"/>
                <a:sym typeface="Arial"/>
              </a:rPr>
              <a:t> will give </a:t>
            </a:r>
            <a:r>
              <a:rPr lang="en-US" sz="1400" b="1" i="0" u="none" strike="noStrike" cap="none">
                <a:solidFill>
                  <a:srgbClr val="000000"/>
                </a:solidFill>
                <a:latin typeface="Arial"/>
                <a:ea typeface="Arial"/>
                <a:cs typeface="Arial"/>
                <a:sym typeface="Arial"/>
              </a:rPr>
              <a:t>current</a:t>
            </a:r>
            <a:r>
              <a:rPr lang="en-US" sz="1400" b="0" i="0" u="none" strike="noStrike" cap="none">
                <a:solidFill>
                  <a:srgbClr val="000000"/>
                </a:solidFill>
                <a:latin typeface="Arial"/>
                <a:ea typeface="Arial"/>
                <a:cs typeface="Arial"/>
                <a:sym typeface="Arial"/>
              </a:rPr>
              <a:t> and trend information</a:t>
            </a:r>
            <a:r>
              <a:rPr lang="en-US"/>
              <a:t> as well</a:t>
            </a:r>
            <a:r>
              <a:rPr lang="en-US" sz="1400" b="0" i="0" u="none" strike="noStrike" cap="none">
                <a:solidFill>
                  <a:srgbClr val="000000"/>
                </a:solidFill>
                <a:latin typeface="Arial"/>
                <a:ea typeface="Arial"/>
                <a:cs typeface="Arial"/>
                <a:sym typeface="Arial"/>
              </a:rPr>
              <a:t>. </a:t>
            </a:r>
            <a:endParaRPr/>
          </a:p>
        </p:txBody>
      </p:sp>
      <p:sp>
        <p:nvSpPr>
          <p:cNvPr id="204" name="Google Shape;204;p96"/>
          <p:cNvSpPr txBox="1"/>
          <p:nvPr/>
        </p:nvSpPr>
        <p:spPr>
          <a:xfrm>
            <a:off x="8922725" y="1600137"/>
            <a:ext cx="231629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Review Sales, Inventory, Inflow, Cost of Purchase, IMU, MD, and MMU </a:t>
            </a:r>
            <a:endParaRPr/>
          </a:p>
        </p:txBody>
      </p:sp>
      <p:sp>
        <p:nvSpPr>
          <p:cNvPr id="205" name="Google Shape;205;p96"/>
          <p:cNvSpPr txBox="1"/>
          <p:nvPr/>
        </p:nvSpPr>
        <p:spPr>
          <a:xfrm>
            <a:off x="8922726" y="3157186"/>
            <a:ext cx="258250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Review Cash Margin, Gross Margin, CMROI, GMROI, Turn, Efficiency, Freshness</a:t>
            </a:r>
            <a:endParaRPr/>
          </a:p>
        </p:txBody>
      </p:sp>
      <p:sp>
        <p:nvSpPr>
          <p:cNvPr id="206" name="Google Shape;206;p96"/>
          <p:cNvSpPr txBox="1"/>
          <p:nvPr/>
        </p:nvSpPr>
        <p:spPr>
          <a:xfrm>
            <a:off x="8922727" y="4733157"/>
            <a:ext cx="2223694"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Review purchases to plan and adjusted purchases to adjusted plan</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77"/>
          <p:cNvSpPr txBox="1">
            <a:spLocks noGrp="1"/>
          </p:cNvSpPr>
          <p:nvPr>
            <p:ph type="title"/>
          </p:nvPr>
        </p:nvSpPr>
        <p:spPr>
          <a:xfrm>
            <a:off x="249306" y="380022"/>
            <a:ext cx="1013421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Inventory Performance Report: Efficiency</a:t>
            </a:r>
            <a:endParaRPr dirty="0"/>
          </a:p>
        </p:txBody>
      </p:sp>
      <p:pic>
        <p:nvPicPr>
          <p:cNvPr id="1069" name="Google Shape;1069;p77"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
        <p:nvSpPr>
          <p:cNvPr id="1070" name="Google Shape;1070;p77"/>
          <p:cNvSpPr/>
          <p:nvPr/>
        </p:nvSpPr>
        <p:spPr>
          <a:xfrm>
            <a:off x="5603621" y="3057598"/>
            <a:ext cx="3849662" cy="1542302"/>
          </a:xfrm>
          <a:prstGeom prst="wedgeRectCallout">
            <a:avLst>
              <a:gd name="adj1" fmla="val 51889"/>
              <a:gd name="adj2" fmla="val -91668"/>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Efficiency: How effectively on hand stock has been turned into cash, normally over the last 12 months. Similar to sell through. </a:t>
            </a:r>
            <a:endParaRPr sz="1400" b="0" i="0" u="none" strike="noStrike" cap="none">
              <a:solidFill>
                <a:srgbClr val="000000"/>
              </a:solidFill>
              <a:latin typeface="Arial"/>
              <a:ea typeface="Arial"/>
              <a:cs typeface="Arial"/>
              <a:sym typeface="Arial"/>
            </a:endParaRPr>
          </a:p>
        </p:txBody>
      </p:sp>
      <p:sp>
        <p:nvSpPr>
          <p:cNvPr id="1071" name="Google Shape;1071;p77"/>
          <p:cNvSpPr/>
          <p:nvPr/>
        </p:nvSpPr>
        <p:spPr>
          <a:xfrm>
            <a:off x="2105920" y="5299336"/>
            <a:ext cx="7723909" cy="812800"/>
          </a:xfrm>
          <a:prstGeom prst="rect">
            <a:avLst/>
          </a:prstGeom>
          <a:noFill/>
          <a:ln>
            <a:noFill/>
          </a:ln>
        </p:spPr>
        <p:txBody>
          <a:bodyPr spcFirstLastPara="1" wrap="square" lIns="91425" tIns="45700" rIns="91425" bIns="45700" anchor="ctr" anchorCtr="0">
            <a:noAutofit/>
          </a:bodyPr>
          <a:lstStyle/>
          <a:p>
            <a:pPr marL="457200" marR="0" lvl="1" indent="0" algn="ctr" rtl="0">
              <a:lnSpc>
                <a:spcPct val="12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Sales for the period</a:t>
            </a:r>
            <a:endParaRPr sz="1400" b="0" i="0" u="none" strike="noStrike" cap="none">
              <a:solidFill>
                <a:srgbClr val="000000"/>
              </a:solidFill>
              <a:latin typeface="Arial"/>
              <a:ea typeface="Arial"/>
              <a:cs typeface="Arial"/>
              <a:sym typeface="Arial"/>
            </a:endParaRPr>
          </a:p>
          <a:p>
            <a:pPr marL="457200" marR="0" lvl="1" indent="0" algn="ctr" rtl="0">
              <a:lnSpc>
                <a:spcPct val="12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BOM Inv. @ retail + net inflow @  retail         </a:t>
            </a:r>
            <a:endParaRPr sz="1400" b="0" i="0" u="none" strike="noStrike" cap="none">
              <a:solidFill>
                <a:srgbClr val="000000"/>
              </a:solidFill>
              <a:latin typeface="Arial"/>
              <a:ea typeface="Arial"/>
              <a:cs typeface="Arial"/>
              <a:sym typeface="Arial"/>
            </a:endParaRPr>
          </a:p>
        </p:txBody>
      </p:sp>
      <p:cxnSp>
        <p:nvCxnSpPr>
          <p:cNvPr id="1072" name="Google Shape;1072;p77"/>
          <p:cNvCxnSpPr/>
          <p:nvPr/>
        </p:nvCxnSpPr>
        <p:spPr>
          <a:xfrm>
            <a:off x="3590365" y="5728447"/>
            <a:ext cx="5204011" cy="0"/>
          </a:xfrm>
          <a:prstGeom prst="straightConnector1">
            <a:avLst/>
          </a:prstGeom>
          <a:noFill/>
          <a:ln w="38100" cap="flat" cmpd="sng">
            <a:solidFill>
              <a:schemeClr val="accent1"/>
            </a:solidFill>
            <a:prstDash val="solid"/>
            <a:miter lim="800000"/>
            <a:headEnd type="none" w="sm" len="sm"/>
            <a:tailEnd type="none" w="sm" len="sm"/>
          </a:ln>
        </p:spPr>
      </p:cxnSp>
      <p:sp>
        <p:nvSpPr>
          <p:cNvPr id="1073" name="Google Shape;1073;p77"/>
          <p:cNvSpPr/>
          <p:nvPr/>
        </p:nvSpPr>
        <p:spPr>
          <a:xfrm>
            <a:off x="1204968" y="5299336"/>
            <a:ext cx="2098498" cy="812800"/>
          </a:xfrm>
          <a:prstGeom prst="rect">
            <a:avLst/>
          </a:prstGeom>
          <a:noFill/>
          <a:ln>
            <a:noFill/>
          </a:ln>
        </p:spPr>
        <p:txBody>
          <a:bodyPr spcFirstLastPara="1" wrap="square" lIns="91425" tIns="45700" rIns="91425" bIns="45700" anchor="ctr" anchorCtr="0">
            <a:noAutofit/>
          </a:bodyPr>
          <a:lstStyle/>
          <a:p>
            <a:pPr marL="457200" marR="0" lvl="1" indent="0" algn="ctr" rtl="0">
              <a:lnSpc>
                <a:spcPct val="12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Formula: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78"/>
          <p:cNvSpPr txBox="1">
            <a:spLocks noGrp="1"/>
          </p:cNvSpPr>
          <p:nvPr>
            <p:ph type="title"/>
          </p:nvPr>
        </p:nvSpPr>
        <p:spPr>
          <a:xfrm>
            <a:off x="249306" y="380022"/>
            <a:ext cx="1035773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Inventory Performance Report: Freshness</a:t>
            </a:r>
            <a:endParaRPr dirty="0"/>
          </a:p>
        </p:txBody>
      </p:sp>
      <p:pic>
        <p:nvPicPr>
          <p:cNvPr id="1079" name="Google Shape;1079;p78"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
        <p:nvSpPr>
          <p:cNvPr id="1080" name="Google Shape;1080;p78"/>
          <p:cNvSpPr/>
          <p:nvPr/>
        </p:nvSpPr>
        <p:spPr>
          <a:xfrm>
            <a:off x="4303060" y="2775266"/>
            <a:ext cx="4733364" cy="2701944"/>
          </a:xfrm>
          <a:prstGeom prst="wedgeRectCallout">
            <a:avLst>
              <a:gd name="adj1" fmla="val 88107"/>
              <a:gd name="adj2" fmla="val -65921"/>
            </a:avLst>
          </a:prstGeom>
          <a:solidFill>
            <a:schemeClr val="accent5"/>
          </a:solidFill>
          <a:ln w="12700" cap="flat" cmpd="sng">
            <a:solidFill>
              <a:srgbClr val="4A3462"/>
            </a:solidFill>
            <a:prstDash val="solid"/>
            <a:miter lim="800000"/>
            <a:headEnd type="none" w="sm" len="sm"/>
            <a:tailEnd type="none" w="sm" len="sm"/>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percentage of inventory newer than the time frame selected. This report is for a year, so the freshness is not informative. To be meaningful, we would need to filter for one month or for just several months. If the percentage is greater than 100% , it indicates the inventory was sold through more than once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79"/>
          <p:cNvSpPr txBox="1">
            <a:spLocks noGrp="1"/>
          </p:cNvSpPr>
          <p:nvPr>
            <p:ph type="title"/>
          </p:nvPr>
        </p:nvSpPr>
        <p:spPr>
          <a:xfrm>
            <a:off x="249306" y="380022"/>
            <a:ext cx="9941174"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Inventory Performance Report: Compare</a:t>
            </a:r>
            <a:endParaRPr dirty="0"/>
          </a:p>
        </p:txBody>
      </p:sp>
      <p:pic>
        <p:nvPicPr>
          <p:cNvPr id="1086" name="Google Shape;1086;p79" descr="A picture containing table&#10;&#10;Description automatically generated"/>
          <p:cNvPicPr preferRelativeResize="0"/>
          <p:nvPr/>
        </p:nvPicPr>
        <p:blipFill rotWithShape="1">
          <a:blip r:embed="rId3">
            <a:alphaModFix/>
          </a:blip>
          <a:srcRect/>
          <a:stretch/>
        </p:blipFill>
        <p:spPr>
          <a:xfrm>
            <a:off x="626744" y="1690688"/>
            <a:ext cx="10938511" cy="3510031"/>
          </a:xfrm>
          <a:prstGeom prst="rect">
            <a:avLst/>
          </a:prstGeom>
          <a:noFill/>
          <a:ln>
            <a:noFill/>
          </a:ln>
        </p:spPr>
      </p:pic>
      <p:sp>
        <p:nvSpPr>
          <p:cNvPr id="1087" name="Google Shape;1087;p79"/>
          <p:cNvSpPr/>
          <p:nvPr/>
        </p:nvSpPr>
        <p:spPr>
          <a:xfrm>
            <a:off x="808318" y="5311589"/>
            <a:ext cx="10245164" cy="8483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Compare which classes are generating cash margin and other metrics. See the top performers and those not performing so well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cxnSp>
        <p:nvCxnSpPr>
          <p:cNvPr id="211" name="Google Shape;211;p4"/>
          <p:cNvCxnSpPr>
            <a:stCxn id="212" idx="1"/>
          </p:cNvCxnSpPr>
          <p:nvPr/>
        </p:nvCxnSpPr>
        <p:spPr>
          <a:xfrm flipH="1">
            <a:off x="7505744" y="3579480"/>
            <a:ext cx="1213200" cy="39600"/>
          </a:xfrm>
          <a:prstGeom prst="straightConnector1">
            <a:avLst/>
          </a:prstGeom>
          <a:noFill/>
          <a:ln w="31750" cap="flat" cmpd="sng">
            <a:solidFill>
              <a:srgbClr val="B1B4B1"/>
            </a:solidFill>
            <a:prstDash val="solid"/>
            <a:miter lim="800000"/>
            <a:headEnd type="none" w="sm" len="sm"/>
            <a:tailEnd type="none" w="sm" len="sm"/>
          </a:ln>
        </p:spPr>
      </p:cxnSp>
      <p:cxnSp>
        <p:nvCxnSpPr>
          <p:cNvPr id="213" name="Google Shape;213;p4"/>
          <p:cNvCxnSpPr/>
          <p:nvPr/>
        </p:nvCxnSpPr>
        <p:spPr>
          <a:xfrm>
            <a:off x="3388029" y="2398106"/>
            <a:ext cx="1201556" cy="760354"/>
          </a:xfrm>
          <a:prstGeom prst="straightConnector1">
            <a:avLst/>
          </a:prstGeom>
          <a:noFill/>
          <a:ln w="31750" cap="rnd" cmpd="sng">
            <a:solidFill>
              <a:srgbClr val="B1B4B1"/>
            </a:solidFill>
            <a:prstDash val="solid"/>
            <a:miter lim="800000"/>
            <a:headEnd type="none" w="sm" len="sm"/>
            <a:tailEnd type="none" w="sm" len="sm"/>
          </a:ln>
        </p:spPr>
      </p:cxnSp>
      <p:cxnSp>
        <p:nvCxnSpPr>
          <p:cNvPr id="214" name="Google Shape;214;p4"/>
          <p:cNvCxnSpPr/>
          <p:nvPr/>
        </p:nvCxnSpPr>
        <p:spPr>
          <a:xfrm>
            <a:off x="2668877" y="3599324"/>
            <a:ext cx="1753654" cy="60235"/>
          </a:xfrm>
          <a:prstGeom prst="straightConnector1">
            <a:avLst/>
          </a:prstGeom>
          <a:noFill/>
          <a:ln w="31750" cap="flat" cmpd="sng">
            <a:solidFill>
              <a:srgbClr val="B1B4B1"/>
            </a:solidFill>
            <a:prstDash val="solid"/>
            <a:miter lim="800000"/>
            <a:headEnd type="none" w="sm" len="sm"/>
            <a:tailEnd type="none" w="sm" len="sm"/>
          </a:ln>
        </p:spPr>
      </p:cxnSp>
      <p:cxnSp>
        <p:nvCxnSpPr>
          <p:cNvPr id="215" name="Google Shape;215;p4"/>
          <p:cNvCxnSpPr/>
          <p:nvPr/>
        </p:nvCxnSpPr>
        <p:spPr>
          <a:xfrm rot="10800000" flipH="1">
            <a:off x="3244362" y="4064672"/>
            <a:ext cx="1239715" cy="720231"/>
          </a:xfrm>
          <a:prstGeom prst="straightConnector1">
            <a:avLst/>
          </a:prstGeom>
          <a:noFill/>
          <a:ln w="31750" cap="flat" cmpd="sng">
            <a:solidFill>
              <a:srgbClr val="B1B4B1"/>
            </a:solidFill>
            <a:prstDash val="solid"/>
            <a:miter lim="800000"/>
            <a:headEnd type="none" w="sm" len="sm"/>
            <a:tailEnd type="none" w="sm" len="sm"/>
          </a:ln>
        </p:spPr>
      </p:cxnSp>
      <p:cxnSp>
        <p:nvCxnSpPr>
          <p:cNvPr id="216" name="Google Shape;216;p4"/>
          <p:cNvCxnSpPr/>
          <p:nvPr/>
        </p:nvCxnSpPr>
        <p:spPr>
          <a:xfrm rot="10800000" flipH="1">
            <a:off x="4985238" y="4275690"/>
            <a:ext cx="272562" cy="801893"/>
          </a:xfrm>
          <a:prstGeom prst="straightConnector1">
            <a:avLst/>
          </a:prstGeom>
          <a:noFill/>
          <a:ln w="31750" cap="flat" cmpd="sng">
            <a:solidFill>
              <a:srgbClr val="B1B4B1"/>
            </a:solidFill>
            <a:prstDash val="solid"/>
            <a:miter lim="800000"/>
            <a:headEnd type="none" w="sm" len="sm"/>
            <a:tailEnd type="none" w="sm" len="sm"/>
          </a:ln>
        </p:spPr>
      </p:cxnSp>
      <p:cxnSp>
        <p:nvCxnSpPr>
          <p:cNvPr id="217" name="Google Shape;217;p4"/>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218" name="Google Shape;218;p4"/>
          <p:cNvCxnSpPr/>
          <p:nvPr/>
        </p:nvCxnSpPr>
        <p:spPr>
          <a:xfrm rot="10800000">
            <a:off x="7277240" y="3953276"/>
            <a:ext cx="898294" cy="581538"/>
          </a:xfrm>
          <a:prstGeom prst="straightConnector1">
            <a:avLst/>
          </a:prstGeom>
          <a:noFill/>
          <a:ln w="31750" cap="flat" cmpd="sng">
            <a:solidFill>
              <a:srgbClr val="B1B4B1"/>
            </a:solidFill>
            <a:prstDash val="solid"/>
            <a:miter lim="800000"/>
            <a:headEnd type="none" w="sm" len="sm"/>
            <a:tailEnd type="none" w="sm" len="sm"/>
          </a:ln>
        </p:spPr>
      </p:cxnSp>
      <p:cxnSp>
        <p:nvCxnSpPr>
          <p:cNvPr id="219" name="Google Shape;219;p4"/>
          <p:cNvCxnSpPr/>
          <p:nvPr/>
        </p:nvCxnSpPr>
        <p:spPr>
          <a:xfrm flipH="1">
            <a:off x="7303617" y="2502141"/>
            <a:ext cx="943568" cy="659827"/>
          </a:xfrm>
          <a:prstGeom prst="straightConnector1">
            <a:avLst/>
          </a:prstGeom>
          <a:noFill/>
          <a:ln w="31750" cap="flat" cmpd="sng">
            <a:solidFill>
              <a:srgbClr val="B1B4B1"/>
            </a:solidFill>
            <a:prstDash val="solid"/>
            <a:miter lim="800000"/>
            <a:headEnd type="none" w="sm" len="sm"/>
            <a:tailEnd type="none" w="sm" len="sm"/>
          </a:ln>
        </p:spPr>
      </p:cxnSp>
      <p:cxnSp>
        <p:nvCxnSpPr>
          <p:cNvPr id="220" name="Google Shape;220;p4"/>
          <p:cNvCxnSpPr/>
          <p:nvPr/>
        </p:nvCxnSpPr>
        <p:spPr>
          <a:xfrm>
            <a:off x="5894368" y="1943100"/>
            <a:ext cx="0" cy="1215360"/>
          </a:xfrm>
          <a:prstGeom prst="straightConnector1">
            <a:avLst/>
          </a:prstGeom>
          <a:noFill/>
          <a:ln w="31750" cap="flat" cmpd="sng">
            <a:solidFill>
              <a:srgbClr val="B1B4B1"/>
            </a:solidFill>
            <a:prstDash val="solid"/>
            <a:miter lim="800000"/>
            <a:headEnd type="none" w="sm" len="sm"/>
            <a:tailEnd type="none" w="sm" len="sm"/>
          </a:ln>
        </p:spPr>
      </p:cxnSp>
      <p:sp>
        <p:nvSpPr>
          <p:cNvPr id="221" name="Google Shape;221;p4"/>
          <p:cNvSpPr txBox="1">
            <a:spLocks noGrp="1"/>
          </p:cNvSpPr>
          <p:nvPr>
            <p:ph type="title"/>
          </p:nvPr>
        </p:nvSpPr>
        <p:spPr>
          <a:xfrm>
            <a:off x="249306" y="380022"/>
            <a:ext cx="5551887"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p>
            <a:pPr marL="0" lvl="0" indent="0" algn="l" rtl="0">
              <a:lnSpc>
                <a:spcPct val="90000"/>
              </a:lnSpc>
              <a:spcBef>
                <a:spcPts val="0"/>
              </a:spcBef>
              <a:spcAft>
                <a:spcPts val="0"/>
              </a:spcAft>
              <a:buSzPts val="4000"/>
              <a:buNone/>
            </a:pPr>
            <a:r>
              <a:rPr lang="en-US" dirty="0"/>
              <a:t>Immediate Data Check</a:t>
            </a:r>
            <a:endParaRPr dirty="0"/>
          </a:p>
        </p:txBody>
      </p:sp>
      <p:sp>
        <p:nvSpPr>
          <p:cNvPr id="222" name="Google Shape;222;p4"/>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223" name="Google Shape;223;p4"/>
          <p:cNvSpPr/>
          <p:nvPr/>
        </p:nvSpPr>
        <p:spPr>
          <a:xfrm>
            <a:off x="8044849" y="1714724"/>
            <a:ext cx="1609222" cy="1018774"/>
          </a:xfrm>
          <a:prstGeom prst="rect">
            <a:avLst/>
          </a:prstGeom>
          <a:solidFill>
            <a:srgbClr val="B1B4B1"/>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212" name="Google Shape;212;p4"/>
          <p:cNvSpPr/>
          <p:nvPr/>
        </p:nvSpPr>
        <p:spPr>
          <a:xfrm>
            <a:off x="8718944" y="3070093"/>
            <a:ext cx="1609222" cy="1018774"/>
          </a:xfrm>
          <a:prstGeom prst="rect">
            <a:avLst/>
          </a:prstGeom>
          <a:solidFill>
            <a:srgbClr val="B1B4B1"/>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224" name="Google Shape;224;p4"/>
          <p:cNvSpPr/>
          <p:nvPr/>
        </p:nvSpPr>
        <p:spPr>
          <a:xfrm>
            <a:off x="8044849" y="4425462"/>
            <a:ext cx="1469325" cy="1017042"/>
          </a:xfrm>
          <a:prstGeom prst="rect">
            <a:avLst/>
          </a:prstGeom>
          <a:solidFill>
            <a:srgbClr val="B1B4B1"/>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225" name="Google Shape;225;p4"/>
          <p:cNvSpPr/>
          <p:nvPr/>
        </p:nvSpPr>
        <p:spPr>
          <a:xfrm>
            <a:off x="6297832" y="4903755"/>
            <a:ext cx="1373010" cy="1051809"/>
          </a:xfrm>
          <a:prstGeom prst="rect">
            <a:avLst/>
          </a:prstGeom>
          <a:solidFill>
            <a:schemeClr val="accent6"/>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Variance Report</a:t>
            </a:r>
            <a:endParaRPr sz="1600" b="1" i="0" u="none" strike="noStrike" cap="none">
              <a:solidFill>
                <a:schemeClr val="lt1"/>
              </a:solidFill>
              <a:latin typeface="Arial"/>
              <a:ea typeface="Arial"/>
              <a:cs typeface="Arial"/>
              <a:sym typeface="Arial"/>
            </a:endParaRPr>
          </a:p>
        </p:txBody>
      </p:sp>
      <p:sp>
        <p:nvSpPr>
          <p:cNvPr id="226" name="Google Shape;226;p4"/>
          <p:cNvSpPr/>
          <p:nvPr/>
        </p:nvSpPr>
        <p:spPr>
          <a:xfrm>
            <a:off x="4298370" y="4878065"/>
            <a:ext cx="1398077" cy="1077499"/>
          </a:xfrm>
          <a:prstGeom prst="rect">
            <a:avLst/>
          </a:prstGeom>
          <a:solidFill>
            <a:srgbClr val="B1B4B1"/>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sp>
        <p:nvSpPr>
          <p:cNvPr id="227" name="Google Shape;227;p4"/>
          <p:cNvSpPr/>
          <p:nvPr/>
        </p:nvSpPr>
        <p:spPr>
          <a:xfrm>
            <a:off x="2090906" y="4425462"/>
            <a:ext cx="1470824" cy="1017042"/>
          </a:xfrm>
          <a:prstGeom prst="rect">
            <a:avLst/>
          </a:prstGeom>
          <a:solidFill>
            <a:srgbClr val="B1B4B1"/>
          </a:solidFill>
          <a:ln>
            <a:noFill/>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228" name="Google Shape;228;p4"/>
          <p:cNvSpPr/>
          <p:nvPr/>
        </p:nvSpPr>
        <p:spPr>
          <a:xfrm>
            <a:off x="4776809" y="1403115"/>
            <a:ext cx="2235118" cy="785482"/>
          </a:xfrm>
          <a:prstGeom prst="rect">
            <a:avLst/>
          </a:prstGeom>
          <a:solidFill>
            <a:srgbClr val="B1B4B1"/>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
        <p:nvSpPr>
          <p:cNvPr id="229" name="Google Shape;229;p4"/>
          <p:cNvSpPr/>
          <p:nvPr/>
        </p:nvSpPr>
        <p:spPr>
          <a:xfrm>
            <a:off x="1992806" y="1831369"/>
            <a:ext cx="1667024" cy="785483"/>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230" name="Google Shape;230;p4"/>
          <p:cNvSpPr/>
          <p:nvPr/>
        </p:nvSpPr>
        <p:spPr>
          <a:xfrm>
            <a:off x="1192769" y="3158460"/>
            <a:ext cx="1600074" cy="842040"/>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Management One">
      <a:dk1>
        <a:srgbClr val="000000"/>
      </a:dk1>
      <a:lt1>
        <a:srgbClr val="FFFFFF"/>
      </a:lt1>
      <a:dk2>
        <a:srgbClr val="404140"/>
      </a:dk2>
      <a:lt2>
        <a:srgbClr val="ECEFFE"/>
      </a:lt2>
      <a:accent1>
        <a:srgbClr val="664887"/>
      </a:accent1>
      <a:accent2>
        <a:srgbClr val="F37120"/>
      </a:accent2>
      <a:accent3>
        <a:srgbClr val="CCC8D0"/>
      </a:accent3>
      <a:accent4>
        <a:srgbClr val="FEC000"/>
      </a:accent4>
      <a:accent5>
        <a:srgbClr val="5A9BD4"/>
      </a:accent5>
      <a:accent6>
        <a:srgbClr val="6FAD46"/>
      </a:accent6>
      <a:hlink>
        <a:srgbClr val="F37120"/>
      </a:hlink>
      <a:folHlink>
        <a:srgbClr val="FFAD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3243</Words>
  <Application>Microsoft Macintosh PowerPoint</Application>
  <PresentationFormat>Widescreen</PresentationFormat>
  <Paragraphs>495</Paragraphs>
  <Slides>82</Slides>
  <Notes>82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Arial</vt:lpstr>
      <vt:lpstr>Calibri</vt:lpstr>
      <vt:lpstr>NTR</vt:lpstr>
      <vt:lpstr>Office Theme</vt:lpstr>
      <vt:lpstr>PowerPoint Presentation</vt:lpstr>
      <vt:lpstr>PowerPoint Presentation</vt:lpstr>
      <vt:lpstr>Plans &amp; Reports</vt:lpstr>
      <vt:lpstr>Rules of Thumb</vt:lpstr>
      <vt:lpstr>Monthly usage</vt:lpstr>
      <vt:lpstr>Quarterly/annual usage</vt:lpstr>
      <vt:lpstr>For monthly and in-month review </vt:lpstr>
      <vt:lpstr>For quarterly and annual review </vt:lpstr>
      <vt:lpstr>Immediate Data Check</vt:lpstr>
      <vt:lpstr>Inventory Variance</vt:lpstr>
      <vt:lpstr>Inventory Variance</vt:lpstr>
      <vt:lpstr>Inventory Variance</vt:lpstr>
      <vt:lpstr>Inventory Variance</vt:lpstr>
      <vt:lpstr>Meeting Prep</vt:lpstr>
      <vt:lpstr>Meeting Prep</vt:lpstr>
      <vt:lpstr>Meeting Prep: Global</vt:lpstr>
      <vt:lpstr>Global Analytics</vt:lpstr>
      <vt:lpstr>Global Analytics: Last Month</vt:lpstr>
      <vt:lpstr>Global Analytics: Last 90 Days</vt:lpstr>
      <vt:lpstr>Global Analytics: Current Status</vt:lpstr>
      <vt:lpstr>Global Analytics: Sales Comparison</vt:lpstr>
      <vt:lpstr>Global Analytics: BOM Inflow and On Order</vt:lpstr>
      <vt:lpstr>Global Analytics: Recent Performance</vt:lpstr>
      <vt:lpstr>Action!!!</vt:lpstr>
      <vt:lpstr>Filters</vt:lpstr>
      <vt:lpstr>Filters</vt:lpstr>
      <vt:lpstr>Open to Buy Recap: Basic</vt:lpstr>
      <vt:lpstr>Open to Buy Recap: Complete</vt:lpstr>
      <vt:lpstr>Open to Buy Recap: Complete</vt:lpstr>
      <vt:lpstr>PowerPoint Presentation</vt:lpstr>
      <vt:lpstr>Month to Date Updates</vt:lpstr>
      <vt:lpstr>PowerPoint Presentation</vt:lpstr>
      <vt:lpstr>Plan on Demand</vt:lpstr>
      <vt:lpstr>Plan on Demand</vt:lpstr>
      <vt:lpstr>Plan on Demand</vt:lpstr>
      <vt:lpstr>Plan on Demand</vt:lpstr>
      <vt:lpstr>Plan on Demand</vt:lpstr>
      <vt:lpstr>Plan on Demand</vt:lpstr>
      <vt:lpstr>Month to Date Updates</vt:lpstr>
      <vt:lpstr>Progress report</vt:lpstr>
      <vt:lpstr>PowerPoint Presentation</vt:lpstr>
      <vt:lpstr>Progress report</vt:lpstr>
      <vt:lpstr>Progress report</vt:lpstr>
      <vt:lpstr>Action!!!</vt:lpstr>
      <vt:lpstr>PowerPoint Presentation</vt:lpstr>
      <vt:lpstr>Inventory Action Report</vt:lpstr>
      <vt:lpstr>Inventory Action Report</vt:lpstr>
      <vt:lpstr>Inventory Action Report</vt:lpstr>
      <vt:lpstr>Inventory Action Report: Markdowns</vt:lpstr>
      <vt:lpstr>Inventory Action Report: Inventory</vt:lpstr>
      <vt:lpstr>Inventory Action Report: Inflow</vt:lpstr>
      <vt:lpstr>Inventory Action Report: Inflow</vt:lpstr>
      <vt:lpstr>Inventory Action Report: OTB</vt:lpstr>
      <vt:lpstr>PowerPoint Presentation</vt:lpstr>
      <vt:lpstr>Meeting Prep</vt:lpstr>
      <vt:lpstr>Class Performance Report</vt:lpstr>
      <vt:lpstr>Class Performance Report: Sales</vt:lpstr>
      <vt:lpstr>Class Performance Report: Inventory</vt:lpstr>
      <vt:lpstr>Class Performance Report: Inflow</vt:lpstr>
      <vt:lpstr>Class Performance Report: Cost of Purchase</vt:lpstr>
      <vt:lpstr>Class Performance Report: MMM by Class</vt:lpstr>
      <vt:lpstr>Score Card</vt:lpstr>
      <vt:lpstr>Buyers Performance: Cash Margin by Class</vt:lpstr>
      <vt:lpstr>Buyers Performance Report</vt:lpstr>
      <vt:lpstr>Buyers Performance Report: </vt:lpstr>
      <vt:lpstr>Buyers Performance Report: </vt:lpstr>
      <vt:lpstr>Buyers Performance Report: </vt:lpstr>
      <vt:lpstr>Buyers Performance Report: </vt:lpstr>
      <vt:lpstr>Buyers Performance Report </vt:lpstr>
      <vt:lpstr>Meeting Prep</vt:lpstr>
      <vt:lpstr>Which Classes are Generating Cash?</vt:lpstr>
      <vt:lpstr>Inventory Performance Report: Cash Margin </vt:lpstr>
      <vt:lpstr>Gross Margin </vt:lpstr>
      <vt:lpstr>Gross Margin  </vt:lpstr>
      <vt:lpstr>Cash In Hand</vt:lpstr>
      <vt:lpstr>Cash Margin vs Gross Margin</vt:lpstr>
      <vt:lpstr>Inventory Performance Report: CMROI</vt:lpstr>
      <vt:lpstr>Inventory Performance Report: GMROI</vt:lpstr>
      <vt:lpstr>Inventory Performance Report: Turn</vt:lpstr>
      <vt:lpstr>Inventory Performance Report: Efficiency</vt:lpstr>
      <vt:lpstr>Inventory Performance Report: Freshness</vt:lpstr>
      <vt:lpstr>Inventory Performance Report: Compare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Chambers</dc:creator>
  <cp:lastModifiedBy>Mark Ferguson</cp:lastModifiedBy>
  <cp:revision>2</cp:revision>
  <dcterms:created xsi:type="dcterms:W3CDTF">2021-06-18T16:54:02Z</dcterms:created>
  <dcterms:modified xsi:type="dcterms:W3CDTF">2022-02-02T15:55:34Z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0x0101001C81B2CA7117FD4FA2BDC5AFEF2F3BEB</vt:lpwstr>
  </property>
</Properties>
</file>