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16" r:id="rId4"/>
    <p:sldId id="259" r:id="rId5"/>
    <p:sldId id="260" r:id="rId6"/>
    <p:sldId id="318" r:id="rId7"/>
    <p:sldId id="319" r:id="rId8"/>
    <p:sldId id="320" r:id="rId9"/>
    <p:sldId id="286" r:id="rId10"/>
    <p:sldId id="287" r:id="rId11"/>
    <p:sldId id="288" r:id="rId12"/>
  </p:sldIdLst>
  <p:sldSz cx="12192000" cy="6858000"/>
  <p:notesSz cx="6858000" cy="9144000"/>
  <p:embeddedFontLst>
    <p:embeddedFont>
      <p:font typeface="Arial Black" panose="020B060402020202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jMx4fy+ltBi0cBgvUKIP6GPgvO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7"/>
    <p:restoredTop sz="87947"/>
  </p:normalViewPr>
  <p:slideViewPr>
    <p:cSldViewPr snapToGrid="0">
      <p:cViewPr varScale="1">
        <p:scale>
          <a:sx n="120" d="100"/>
          <a:sy n="120" d="100"/>
        </p:scale>
        <p:origin x="192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7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1" name="Google Shape;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ff0ee6684d_4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ff0ee6684d_4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f0ee6684d_4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ff0ee6684d_4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17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DE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26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88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ff0ee6684d_4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ff0ee6684d_4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7"/>
          <p:cNvSpPr>
            <a:spLocks noGrp="1"/>
          </p:cNvSpPr>
          <p:nvPr>
            <p:ph type="pic" idx="2"/>
          </p:nvPr>
        </p:nvSpPr>
        <p:spPr>
          <a:xfrm>
            <a:off x="1031966" y="2122714"/>
            <a:ext cx="2612572" cy="26125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8"/>
          <p:cNvSpPr>
            <a:spLocks noGrp="1"/>
          </p:cNvSpPr>
          <p:nvPr>
            <p:ph type="pic" idx="2"/>
          </p:nvPr>
        </p:nvSpPr>
        <p:spPr>
          <a:xfrm>
            <a:off x="0" y="0"/>
            <a:ext cx="404948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58"/>
          <p:cNvSpPr>
            <a:spLocks noGrp="1"/>
          </p:cNvSpPr>
          <p:nvPr>
            <p:ph type="pic" idx="3"/>
          </p:nvPr>
        </p:nvSpPr>
        <p:spPr>
          <a:xfrm>
            <a:off x="10100930" y="0"/>
            <a:ext cx="2091070" cy="5725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9"/>
          <p:cNvSpPr>
            <a:spLocks noGrp="1"/>
          </p:cNvSpPr>
          <p:nvPr>
            <p:ph type="pic" idx="2"/>
          </p:nvPr>
        </p:nvSpPr>
        <p:spPr>
          <a:xfrm>
            <a:off x="6224954" y="1239715"/>
            <a:ext cx="5967046" cy="43785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0"/>
          <p:cNvSpPr>
            <a:spLocks noGrp="1"/>
          </p:cNvSpPr>
          <p:nvPr>
            <p:ph type="pic" idx="2"/>
          </p:nvPr>
        </p:nvSpPr>
        <p:spPr>
          <a:xfrm>
            <a:off x="8142514" y="0"/>
            <a:ext cx="404948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60"/>
          <p:cNvSpPr>
            <a:spLocks noGrp="1"/>
          </p:cNvSpPr>
          <p:nvPr>
            <p:ph type="pic" idx="3"/>
          </p:nvPr>
        </p:nvSpPr>
        <p:spPr>
          <a:xfrm>
            <a:off x="0" y="0"/>
            <a:ext cx="2091070" cy="5725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593772" y="1449977"/>
            <a:ext cx="3004457" cy="44805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ayout" type="obj">
  <p:cSld name="Content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3"/>
          <p:cNvSpPr txBox="1">
            <a:spLocks noGrp="1"/>
          </p:cNvSpPr>
          <p:nvPr>
            <p:ph type="title"/>
          </p:nvPr>
        </p:nvSpPr>
        <p:spPr>
          <a:xfrm>
            <a:off x="249306" y="380022"/>
            <a:ext cx="7039517" cy="602028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914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body" idx="1"/>
          </p:nvPr>
        </p:nvSpPr>
        <p:spPr>
          <a:xfrm>
            <a:off x="249307" y="1380790"/>
            <a:ext cx="11719890" cy="479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" name="Google Shape;28;p43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29" name="Google Shape;29;p43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1">
                <a:alpha val="7098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" name="Google Shape;30;p4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43"/>
          <p:cNvSpPr txBox="1"/>
          <p:nvPr/>
        </p:nvSpPr>
        <p:spPr>
          <a:xfrm>
            <a:off x="249306" y="6261197"/>
            <a:ext cx="505393" cy="3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21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39B42F8-4D15-9546-9A3A-5B97846141E8}"/>
              </a:ext>
            </a:extLst>
          </p:cNvPr>
          <p:cNvSpPr/>
          <p:nvPr/>
        </p:nvSpPr>
        <p:spPr>
          <a:xfrm>
            <a:off x="4176658" y="541866"/>
            <a:ext cx="3838684" cy="3838684"/>
          </a:xfrm>
          <a:prstGeom prst="ellipse">
            <a:avLst/>
          </a:prstGeom>
          <a:solidFill>
            <a:schemeClr val="bg1">
              <a:alpha val="503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35;p1">
            <a:extLst>
              <a:ext uri="{FF2B5EF4-FFF2-40B4-BE49-F238E27FC236}">
                <a16:creationId xmlns:a16="http://schemas.microsoft.com/office/drawing/2014/main" id="{D9552112-DB70-D346-B56F-D4284F5C88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0686" y="4561474"/>
            <a:ext cx="7750628" cy="14837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4;p1">
            <a:extLst>
              <a:ext uri="{FF2B5EF4-FFF2-40B4-BE49-F238E27FC236}">
                <a16:creationId xmlns:a16="http://schemas.microsoft.com/office/drawing/2014/main" id="{05831D6C-4FBB-D641-8DE7-E05A31C0BD0B}"/>
              </a:ext>
            </a:extLst>
          </p:cNvPr>
          <p:cNvSpPr txBox="1"/>
          <p:nvPr/>
        </p:nvSpPr>
        <p:spPr>
          <a:xfrm>
            <a:off x="150768" y="4749164"/>
            <a:ext cx="118422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Buyer Performance Report</a:t>
            </a:r>
            <a:endParaRPr sz="35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93D58AF-8930-784F-BD07-5AEFC6558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0" y="1369008"/>
            <a:ext cx="3175000" cy="2184400"/>
          </a:xfrm>
          <a:prstGeom prst="rect">
            <a:avLst/>
          </a:prstGeom>
        </p:spPr>
      </p:pic>
      <p:sp>
        <p:nvSpPr>
          <p:cNvPr id="34" name="Google Shape;34;p1"/>
          <p:cNvSpPr txBox="1"/>
          <p:nvPr/>
        </p:nvSpPr>
        <p:spPr>
          <a:xfrm>
            <a:off x="150768" y="5350297"/>
            <a:ext cx="1184223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chemeClr val="dk1"/>
                </a:solidFill>
              </a:rPr>
              <a:t>Holding the buyer accountable</a:t>
            </a:r>
            <a:endParaRPr sz="20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f0ee6684d_4_117"/>
          <p:cNvSpPr txBox="1">
            <a:spLocks noGrp="1"/>
          </p:cNvSpPr>
          <p:nvPr>
            <p:ph type="title"/>
          </p:nvPr>
        </p:nvSpPr>
        <p:spPr>
          <a:xfrm>
            <a:off x="149087" y="250813"/>
            <a:ext cx="115128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700"/>
              <a:t>Buyer Performance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430" name="Google Shape;430;gff0ee6684d_4_117"/>
          <p:cNvSpPr txBox="1">
            <a:spLocks noGrp="1"/>
          </p:cNvSpPr>
          <p:nvPr>
            <p:ph type="body" idx="1"/>
          </p:nvPr>
        </p:nvSpPr>
        <p:spPr>
          <a:xfrm>
            <a:off x="0" y="4791150"/>
            <a:ext cx="11661900" cy="1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Notice class 06 had a negative sales variance of 5K, a positive inflow variance of 1K resulting in a negative cash margin variance of 5K.</a:t>
            </a:r>
            <a:endParaRPr sz="1400"/>
          </a:p>
          <a:p>
            <a:pPr marL="9144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Class 14 had a positive sales variance of 4K, a negative inflow variance of 39K resulting in a positive cash margin variance of 44K. Notice this was caused by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zero inflow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during the period.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1" name="Google Shape;431;gff0ee6684d_4_117"/>
          <p:cNvCxnSpPr/>
          <p:nvPr/>
        </p:nvCxnSpPr>
        <p:spPr>
          <a:xfrm>
            <a:off x="103600" y="845800"/>
            <a:ext cx="4371600" cy="75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2" name="Google Shape;432;gff0ee6684d_4_117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963" y="994238"/>
            <a:ext cx="10587023" cy="37969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ff0ee6684d_4_135"/>
          <p:cNvSpPr txBox="1">
            <a:spLocks noGrp="1"/>
          </p:cNvSpPr>
          <p:nvPr>
            <p:ph type="title"/>
          </p:nvPr>
        </p:nvSpPr>
        <p:spPr>
          <a:xfrm>
            <a:off x="149087" y="250813"/>
            <a:ext cx="115128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700"/>
              <a:t>Buyer Performance</a:t>
            </a:r>
            <a:endParaRPr sz="3000">
              <a:solidFill>
                <a:schemeClr val="accent1"/>
              </a:solidFill>
            </a:endParaRPr>
          </a:p>
        </p:txBody>
      </p:sp>
      <p:cxnSp>
        <p:nvCxnSpPr>
          <p:cNvPr id="438" name="Google Shape;438;gff0ee6684d_4_135"/>
          <p:cNvCxnSpPr/>
          <p:nvPr/>
        </p:nvCxnSpPr>
        <p:spPr>
          <a:xfrm>
            <a:off x="103600" y="845800"/>
            <a:ext cx="4371600" cy="75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39" name="Google Shape;439;gff0ee6684d_4_135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800" y="1102787"/>
            <a:ext cx="11795452" cy="40641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0" name="Google Shape;440;gff0ee6684d_4_135"/>
          <p:cNvSpPr/>
          <p:nvPr/>
        </p:nvSpPr>
        <p:spPr>
          <a:xfrm>
            <a:off x="533736" y="3455877"/>
            <a:ext cx="5924400" cy="2613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Buyer Performance report can clearly illustrate;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classes that are performing up to Plan in generating cash margin.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it is sales or inflow causing the variances.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owners, managers and buyers the impact of not buying the Plan.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43" name="Google Shape;43;p2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" name="Google Shape;4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" name="Google Shape;45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0494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"/>
          <p:cNvSpPr/>
          <p:nvPr/>
        </p:nvSpPr>
        <p:spPr>
          <a:xfrm flipH="1">
            <a:off x="-2" y="0"/>
            <a:ext cx="4049485" cy="6858000"/>
          </a:xfrm>
          <a:prstGeom prst="rect">
            <a:avLst/>
          </a:prstGeom>
          <a:solidFill>
            <a:schemeClr val="dk1">
              <a:alpha val="7568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209862" y="609514"/>
            <a:ext cx="363326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EFD509"/>
                </a:solidFill>
              </a:rPr>
              <a:t>Buyer Performance</a:t>
            </a:r>
            <a:endParaRPr lang="en-US" sz="4400" b="1" i="0" u="none" strike="noStrike" cap="none" dirty="0">
              <a:solidFill>
                <a:srgbClr val="EFD5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 txBox="1"/>
          <p:nvPr/>
        </p:nvSpPr>
        <p:spPr>
          <a:xfrm>
            <a:off x="4571998" y="1421798"/>
            <a:ext cx="6946901" cy="4014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AutoNum type="arabicPeriod"/>
            </a:pPr>
            <a:r>
              <a:rPr lang="en-US" sz="2400" b="1" dirty="0">
                <a:solidFill>
                  <a:schemeClr val="dk2"/>
                </a:solidFill>
              </a:rPr>
              <a:t>Compare inflow with the plans, and stack this information against cash margin figures.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AutoNum type="arabicPeriod"/>
            </a:pPr>
            <a:r>
              <a:rPr lang="en-US" sz="2400" b="1" dirty="0">
                <a:solidFill>
                  <a:schemeClr val="dk2"/>
                </a:solidFill>
              </a:rPr>
              <a:t>Can be used monthly, but mostly used quarterly, seasonally, or annually depending on seasonality of merchandise.</a:t>
            </a:r>
          </a:p>
        </p:txBody>
      </p:sp>
      <p:sp>
        <p:nvSpPr>
          <p:cNvPr id="49" name="Google Shape;49;p2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4571999" y="609600"/>
            <a:ext cx="6858002" cy="76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Purpose of this report</a:t>
            </a:r>
            <a:endParaRPr sz="3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0;p2">
            <a:extLst>
              <a:ext uri="{FF2B5EF4-FFF2-40B4-BE49-F238E27FC236}">
                <a16:creationId xmlns:a16="http://schemas.microsoft.com/office/drawing/2014/main" id="{A4ECED4B-BDE8-1A4C-9617-40AE543BC9E5}"/>
              </a:ext>
            </a:extLst>
          </p:cNvPr>
          <p:cNvSpPr txBox="1"/>
          <p:nvPr/>
        </p:nvSpPr>
        <p:spPr>
          <a:xfrm>
            <a:off x="2666999" y="609600"/>
            <a:ext cx="6858002" cy="110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1"/>
                </a:solidFill>
              </a:rPr>
              <a:t>Buyer Performance Report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(shown by category)</a:t>
            </a:r>
            <a:endParaRPr sz="2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2FA12697-272C-114F-A8E3-5D7EACA60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84" y="2542629"/>
            <a:ext cx="11531600" cy="17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891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9;p5">
            <a:extLst>
              <a:ext uri="{FF2B5EF4-FFF2-40B4-BE49-F238E27FC236}">
                <a16:creationId xmlns:a16="http://schemas.microsoft.com/office/drawing/2014/main" id="{01F2E469-9B96-9444-BF19-396F81A36454}"/>
              </a:ext>
            </a:extLst>
          </p:cNvPr>
          <p:cNvSpPr/>
          <p:nvPr/>
        </p:nvSpPr>
        <p:spPr>
          <a:xfrm>
            <a:off x="740648" y="914237"/>
            <a:ext cx="2600430" cy="29823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3;p5">
            <a:extLst>
              <a:ext uri="{FF2B5EF4-FFF2-40B4-BE49-F238E27FC236}">
                <a16:creationId xmlns:a16="http://schemas.microsoft.com/office/drawing/2014/main" id="{E601A937-B520-B543-9972-3CA102B557AC}"/>
              </a:ext>
            </a:extLst>
          </p:cNvPr>
          <p:cNvSpPr txBox="1"/>
          <p:nvPr/>
        </p:nvSpPr>
        <p:spPr>
          <a:xfrm>
            <a:off x="379984" y="508454"/>
            <a:ext cx="31193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000" b="1" dirty="0">
                <a:solidFill>
                  <a:schemeClr val="accent1"/>
                </a:solidFill>
              </a:rPr>
              <a:t>header</a:t>
            </a:r>
            <a:endParaRPr sz="240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FAB36B08-221E-5C46-BC3F-55BD8F88F347}"/>
              </a:ext>
            </a:extLst>
          </p:cNvPr>
          <p:cNvSpPr/>
          <p:nvPr/>
        </p:nvSpPr>
        <p:spPr>
          <a:xfrm>
            <a:off x="937521" y="3446358"/>
            <a:ext cx="3581306" cy="12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Sales and Inflow: 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What was the original plan, revised plan, and actual sales and inflow numbers for that time frame?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4" name="Speech Bubble: Rectangle with Corners Rounded 11">
            <a:extLst>
              <a:ext uri="{FF2B5EF4-FFF2-40B4-BE49-F238E27FC236}">
                <a16:creationId xmlns:a16="http://schemas.microsoft.com/office/drawing/2014/main" id="{6FEE5265-D5D6-5B42-B6B2-F8E0AA934BFD}"/>
              </a:ext>
            </a:extLst>
          </p:cNvPr>
          <p:cNvSpPr/>
          <p:nvPr/>
        </p:nvSpPr>
        <p:spPr>
          <a:xfrm>
            <a:off x="9698602" y="3321773"/>
            <a:ext cx="1801196" cy="1215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5"/>
                </a:solidFill>
              </a:rPr>
              <a:t>Cash Margin actuals vs. forecast</a:t>
            </a:r>
          </a:p>
        </p:txBody>
      </p:sp>
      <p:sp>
        <p:nvSpPr>
          <p:cNvPr id="26" name="Speech Bubble: Rectangle with Corners Rounded 13">
            <a:extLst>
              <a:ext uri="{FF2B5EF4-FFF2-40B4-BE49-F238E27FC236}">
                <a16:creationId xmlns:a16="http://schemas.microsoft.com/office/drawing/2014/main" id="{D3F41986-1198-264D-B0AF-1C7C46BB3816}"/>
              </a:ext>
            </a:extLst>
          </p:cNvPr>
          <p:cNvSpPr/>
          <p:nvPr/>
        </p:nvSpPr>
        <p:spPr>
          <a:xfrm>
            <a:off x="6096000" y="3115541"/>
            <a:ext cx="2843511" cy="14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Sales and Inflow actuals vs. revised plan</a:t>
            </a:r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295E32BC-ECE3-5544-A48F-277564213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28" b="71518"/>
          <a:stretch/>
        </p:blipFill>
        <p:spPr>
          <a:xfrm>
            <a:off x="138293" y="2440670"/>
            <a:ext cx="11775801" cy="6282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47DF4E-D442-DC4E-86BC-E18EF7C1C2DB}"/>
              </a:ext>
            </a:extLst>
          </p:cNvPr>
          <p:cNvSpPr/>
          <p:nvPr/>
        </p:nvSpPr>
        <p:spPr>
          <a:xfrm>
            <a:off x="138292" y="3068910"/>
            <a:ext cx="5486400" cy="1533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3B77AF-8F16-6D45-9DBF-0089DBAF6D86}"/>
              </a:ext>
            </a:extLst>
          </p:cNvPr>
          <p:cNvSpPr/>
          <p:nvPr/>
        </p:nvSpPr>
        <p:spPr>
          <a:xfrm>
            <a:off x="5624692" y="3068910"/>
            <a:ext cx="3611880" cy="1533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61F22A-AF48-4746-82DB-B6607668884D}"/>
              </a:ext>
            </a:extLst>
          </p:cNvPr>
          <p:cNvSpPr/>
          <p:nvPr/>
        </p:nvSpPr>
        <p:spPr>
          <a:xfrm>
            <a:off x="9236572" y="3068910"/>
            <a:ext cx="2677522" cy="1533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>
            <a:off x="740647" y="914237"/>
            <a:ext cx="4322007" cy="29823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5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91" name="Google Shape;91;p5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5"/>
          <p:cNvSpPr txBox="1"/>
          <p:nvPr/>
        </p:nvSpPr>
        <p:spPr>
          <a:xfrm>
            <a:off x="379984" y="509636"/>
            <a:ext cx="51997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ea typeface="Arial Black"/>
              </a:rPr>
              <a:t>Organizing the data</a:t>
            </a:r>
            <a:endParaRPr sz="2400" dirty="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A4D62B7-981D-5D41-AC58-FD9935DBD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781" y="1212472"/>
            <a:ext cx="4019627" cy="4750468"/>
          </a:xfrm>
          <a:prstGeom prst="rect">
            <a:avLst/>
          </a:prstGeom>
        </p:spPr>
      </p:pic>
      <p:sp>
        <p:nvSpPr>
          <p:cNvPr id="11" name="Google Shape;48;p2">
            <a:extLst>
              <a:ext uri="{FF2B5EF4-FFF2-40B4-BE49-F238E27FC236}">
                <a16:creationId xmlns:a16="http://schemas.microsoft.com/office/drawing/2014/main" id="{0BA4CC87-41A8-B246-9DB8-BF06ACDD0FAE}"/>
              </a:ext>
            </a:extLst>
          </p:cNvPr>
          <p:cNvSpPr txBox="1"/>
          <p:nvPr/>
        </p:nvSpPr>
        <p:spPr>
          <a:xfrm>
            <a:off x="379984" y="1680768"/>
            <a:ext cx="5886133" cy="407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Similar to many of the other reports, you have the capability to choose how you want to see the data.</a:t>
            </a:r>
          </a:p>
          <a:p>
            <a:pPr lvl="0"/>
            <a:endParaRPr lang="en-US" sz="2200" dirty="0">
              <a:solidFill>
                <a:schemeClr val="tx1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 marL="342900" lvl="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You can control the way it’s organized (hierarchy) as well as the timeframe for the data.</a:t>
            </a:r>
          </a:p>
          <a:p>
            <a:pPr marL="342900" lvl="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You can look at specific locations, categories or classifications to isolate trends for individual buyers.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id="{D60212A7-7F90-1247-9B75-8C97C313FBD0}"/>
              </a:ext>
            </a:extLst>
          </p:cNvPr>
          <p:cNvSpPr/>
          <p:nvPr/>
        </p:nvSpPr>
        <p:spPr>
          <a:xfrm>
            <a:off x="740646" y="1900494"/>
            <a:ext cx="7882654" cy="282668"/>
          </a:xfrm>
          <a:prstGeom prst="trapezoid">
            <a:avLst>
              <a:gd name="adj" fmla="val 61743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8;p2">
            <a:extLst>
              <a:ext uri="{FF2B5EF4-FFF2-40B4-BE49-F238E27FC236}">
                <a16:creationId xmlns:a16="http://schemas.microsoft.com/office/drawing/2014/main" id="{73A0D08A-08A5-2D4C-97C8-9E6ECACE4C6C}"/>
              </a:ext>
            </a:extLst>
          </p:cNvPr>
          <p:cNvSpPr txBox="1"/>
          <p:nvPr/>
        </p:nvSpPr>
        <p:spPr>
          <a:xfrm>
            <a:off x="6095021" y="3515490"/>
            <a:ext cx="4815508" cy="242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Did the buyer overbuy and still not make as much in sales vs the plan?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Did the buyer under purchase and not make as much compared to plan?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Did the buyer over purchase and make more in sales (check margins to make sure they still profited)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B7FF95-66B6-BD45-8750-12C5E5329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46" y="2156247"/>
            <a:ext cx="7862894" cy="917848"/>
          </a:xfrm>
          <a:prstGeom prst="rect">
            <a:avLst/>
          </a:prstGeom>
        </p:spPr>
      </p:pic>
      <p:sp>
        <p:nvSpPr>
          <p:cNvPr id="10" name="Google Shape;89;p5">
            <a:extLst>
              <a:ext uri="{FF2B5EF4-FFF2-40B4-BE49-F238E27FC236}">
                <a16:creationId xmlns:a16="http://schemas.microsoft.com/office/drawing/2014/main" id="{1C29244E-8F63-3345-9262-04F7D56C07DE}"/>
              </a:ext>
            </a:extLst>
          </p:cNvPr>
          <p:cNvSpPr/>
          <p:nvPr/>
        </p:nvSpPr>
        <p:spPr>
          <a:xfrm>
            <a:off x="740646" y="914237"/>
            <a:ext cx="5120640" cy="29823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3;p5">
            <a:extLst>
              <a:ext uri="{FF2B5EF4-FFF2-40B4-BE49-F238E27FC236}">
                <a16:creationId xmlns:a16="http://schemas.microsoft.com/office/drawing/2014/main" id="{2AD77670-9687-7849-AEB1-C9D4AD7BFAF3}"/>
              </a:ext>
            </a:extLst>
          </p:cNvPr>
          <p:cNvSpPr txBox="1"/>
          <p:nvPr/>
        </p:nvSpPr>
        <p:spPr>
          <a:xfrm>
            <a:off x="379984" y="509636"/>
            <a:ext cx="614781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How to use the report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E9581-E46D-7944-8211-85F220BD2DCA}"/>
              </a:ext>
            </a:extLst>
          </p:cNvPr>
          <p:cNvSpPr txBox="1"/>
          <p:nvPr/>
        </p:nvSpPr>
        <p:spPr>
          <a:xfrm>
            <a:off x="939736" y="3515490"/>
            <a:ext cx="4419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section allows you to see if the buyer followed plan for inflow and how that may have affected sales.</a:t>
            </a:r>
          </a:p>
        </p:txBody>
      </p:sp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5CC96591-05A8-5241-BC5F-1FE0A271B2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4182"/>
          <a:stretch/>
        </p:blipFill>
        <p:spPr>
          <a:xfrm>
            <a:off x="379984" y="1376250"/>
            <a:ext cx="11531600" cy="4576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563586-8CDA-184C-B769-1EAAE7F81FF2}"/>
              </a:ext>
            </a:extLst>
          </p:cNvPr>
          <p:cNvSpPr/>
          <p:nvPr/>
        </p:nvSpPr>
        <p:spPr>
          <a:xfrm>
            <a:off x="2476500" y="1309685"/>
            <a:ext cx="4406900" cy="6003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6166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E9CBB1-37B1-C947-B1BB-3F75D85EE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369" y="2182163"/>
            <a:ext cx="5127432" cy="769672"/>
          </a:xfrm>
          <a:prstGeom prst="rect">
            <a:avLst/>
          </a:prstGeom>
        </p:spPr>
      </p:pic>
      <p:sp>
        <p:nvSpPr>
          <p:cNvPr id="11" name="Google Shape;89;p5">
            <a:extLst>
              <a:ext uri="{FF2B5EF4-FFF2-40B4-BE49-F238E27FC236}">
                <a16:creationId xmlns:a16="http://schemas.microsoft.com/office/drawing/2014/main" id="{7B4B7AA4-658E-9E46-9C84-544CA2857192}"/>
              </a:ext>
            </a:extLst>
          </p:cNvPr>
          <p:cNvSpPr/>
          <p:nvPr/>
        </p:nvSpPr>
        <p:spPr>
          <a:xfrm>
            <a:off x="740646" y="914237"/>
            <a:ext cx="5120640" cy="29823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3;p5">
            <a:extLst>
              <a:ext uri="{FF2B5EF4-FFF2-40B4-BE49-F238E27FC236}">
                <a16:creationId xmlns:a16="http://schemas.microsoft.com/office/drawing/2014/main" id="{D5C369AD-A6A1-5F4D-84DB-04200452C6D9}"/>
              </a:ext>
            </a:extLst>
          </p:cNvPr>
          <p:cNvSpPr txBox="1"/>
          <p:nvPr/>
        </p:nvSpPr>
        <p:spPr>
          <a:xfrm>
            <a:off x="379984" y="509636"/>
            <a:ext cx="614781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How to use the report</a:t>
            </a:r>
          </a:p>
        </p:txBody>
      </p:sp>
      <p:sp>
        <p:nvSpPr>
          <p:cNvPr id="15" name="Google Shape;48;p2">
            <a:extLst>
              <a:ext uri="{FF2B5EF4-FFF2-40B4-BE49-F238E27FC236}">
                <a16:creationId xmlns:a16="http://schemas.microsoft.com/office/drawing/2014/main" id="{5FCDD0CE-F688-DB4D-A7E1-142E4C5B46DD}"/>
              </a:ext>
            </a:extLst>
          </p:cNvPr>
          <p:cNvSpPr txBox="1"/>
          <p:nvPr/>
        </p:nvSpPr>
        <p:spPr>
          <a:xfrm>
            <a:off x="6095021" y="3650176"/>
            <a:ext cx="4815508" cy="242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Was a correlation between the two?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was the dollar difference?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can focusing on the dollars help drive home key points you need to make to the client?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7E8BDC-6DD1-C340-B9B2-DF5981646729}"/>
              </a:ext>
            </a:extLst>
          </p:cNvPr>
          <p:cNvSpPr txBox="1"/>
          <p:nvPr/>
        </p:nvSpPr>
        <p:spPr>
          <a:xfrm>
            <a:off x="939736" y="3650176"/>
            <a:ext cx="4419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set of headers allows you to see the Sales and Inflow variances side by side.</a:t>
            </a:r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645196C2-EE1F-FB45-987D-AC78207C8B8A}"/>
              </a:ext>
            </a:extLst>
          </p:cNvPr>
          <p:cNvSpPr/>
          <p:nvPr/>
        </p:nvSpPr>
        <p:spPr>
          <a:xfrm>
            <a:off x="5736368" y="1900494"/>
            <a:ext cx="5174161" cy="282668"/>
          </a:xfrm>
          <a:prstGeom prst="trapezoid">
            <a:avLst>
              <a:gd name="adj" fmla="val 37846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able&#10;&#10;Description automatically generated">
            <a:extLst>
              <a:ext uri="{FF2B5EF4-FFF2-40B4-BE49-F238E27FC236}">
                <a16:creationId xmlns:a16="http://schemas.microsoft.com/office/drawing/2014/main" id="{18620B69-422F-2B43-A4A4-B19209C163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4182"/>
          <a:stretch/>
        </p:blipFill>
        <p:spPr>
          <a:xfrm>
            <a:off x="379984" y="1376250"/>
            <a:ext cx="11531600" cy="4576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198DAB-C12C-F046-B227-0C683CD9B8DE}"/>
              </a:ext>
            </a:extLst>
          </p:cNvPr>
          <p:cNvSpPr/>
          <p:nvPr/>
        </p:nvSpPr>
        <p:spPr>
          <a:xfrm>
            <a:off x="6833936" y="1309685"/>
            <a:ext cx="2932299" cy="6003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179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C3CEAD3F-D953-EA4E-9C77-3AA0132B46FF}"/>
              </a:ext>
            </a:extLst>
          </p:cNvPr>
          <p:cNvSpPr/>
          <p:nvPr/>
        </p:nvSpPr>
        <p:spPr>
          <a:xfrm>
            <a:off x="7580376" y="1920240"/>
            <a:ext cx="4325112" cy="347472"/>
          </a:xfrm>
          <a:custGeom>
            <a:avLst/>
            <a:gdLst>
              <a:gd name="connsiteX0" fmla="*/ 0 w 4325112"/>
              <a:gd name="connsiteY0" fmla="*/ 347472 h 347472"/>
              <a:gd name="connsiteX1" fmla="*/ 2148840 w 4325112"/>
              <a:gd name="connsiteY1" fmla="*/ 0 h 347472"/>
              <a:gd name="connsiteX2" fmla="*/ 4325112 w 4325112"/>
              <a:gd name="connsiteY2" fmla="*/ 0 h 347472"/>
              <a:gd name="connsiteX3" fmla="*/ 4315968 w 4325112"/>
              <a:gd name="connsiteY3" fmla="*/ 329184 h 347472"/>
              <a:gd name="connsiteX4" fmla="*/ 0 w 4325112"/>
              <a:gd name="connsiteY4" fmla="*/ 347472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5112" h="347472">
                <a:moveTo>
                  <a:pt x="0" y="347472"/>
                </a:moveTo>
                <a:lnTo>
                  <a:pt x="2148840" y="0"/>
                </a:lnTo>
                <a:lnTo>
                  <a:pt x="4325112" y="0"/>
                </a:lnTo>
                <a:lnTo>
                  <a:pt x="4315968" y="329184"/>
                </a:lnTo>
                <a:lnTo>
                  <a:pt x="0" y="34747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604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oogle Shape;68;p4"/>
          <p:cNvGrpSpPr/>
          <p:nvPr/>
        </p:nvGrpSpPr>
        <p:grpSpPr>
          <a:xfrm>
            <a:off x="-191856" y="6095983"/>
            <a:ext cx="12010280" cy="637252"/>
            <a:chOff x="-191856" y="6095983"/>
            <a:chExt cx="12010280" cy="637252"/>
          </a:xfrm>
        </p:grpSpPr>
        <p:sp>
          <p:nvSpPr>
            <p:cNvPr id="69" name="Google Shape;69;p4"/>
            <p:cNvSpPr/>
            <p:nvPr/>
          </p:nvSpPr>
          <p:spPr>
            <a:xfrm>
              <a:off x="-191856" y="6216848"/>
              <a:ext cx="11102385" cy="419907"/>
            </a:xfrm>
            <a:prstGeom prst="parallelogram">
              <a:avLst>
                <a:gd name="adj" fmla="val 25000"/>
              </a:avLst>
            </a:prstGeom>
            <a:solidFill>
              <a:schemeClr val="dk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81172" y="6095983"/>
              <a:ext cx="637252" cy="637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4"/>
          <p:cNvSpPr txBox="1"/>
          <p:nvPr/>
        </p:nvSpPr>
        <p:spPr>
          <a:xfrm>
            <a:off x="379984" y="6293626"/>
            <a:ext cx="551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8;p2">
            <a:extLst>
              <a:ext uri="{FF2B5EF4-FFF2-40B4-BE49-F238E27FC236}">
                <a16:creationId xmlns:a16="http://schemas.microsoft.com/office/drawing/2014/main" id="{B385532F-66B1-8C4B-BC5D-2E13568FA338}"/>
              </a:ext>
            </a:extLst>
          </p:cNvPr>
          <p:cNvSpPr txBox="1"/>
          <p:nvPr/>
        </p:nvSpPr>
        <p:spPr>
          <a:xfrm>
            <a:off x="1269242" y="7812107"/>
            <a:ext cx="8880266" cy="228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938E6B-45C7-9440-8CC8-E97F296A6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537" y="2251950"/>
            <a:ext cx="4328047" cy="923773"/>
          </a:xfrm>
          <a:prstGeom prst="rect">
            <a:avLst/>
          </a:prstGeom>
        </p:spPr>
      </p:pic>
      <p:sp>
        <p:nvSpPr>
          <p:cNvPr id="11" name="Google Shape;89;p5">
            <a:extLst>
              <a:ext uri="{FF2B5EF4-FFF2-40B4-BE49-F238E27FC236}">
                <a16:creationId xmlns:a16="http://schemas.microsoft.com/office/drawing/2014/main" id="{4944C048-44EA-DF4C-B56F-F4FB8244B77F}"/>
              </a:ext>
            </a:extLst>
          </p:cNvPr>
          <p:cNvSpPr/>
          <p:nvPr/>
        </p:nvSpPr>
        <p:spPr>
          <a:xfrm>
            <a:off x="740646" y="914237"/>
            <a:ext cx="5120640" cy="29823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3;p5">
            <a:extLst>
              <a:ext uri="{FF2B5EF4-FFF2-40B4-BE49-F238E27FC236}">
                <a16:creationId xmlns:a16="http://schemas.microsoft.com/office/drawing/2014/main" id="{6197698B-60AC-6647-9F2C-864E63A1183E}"/>
              </a:ext>
            </a:extLst>
          </p:cNvPr>
          <p:cNvSpPr txBox="1"/>
          <p:nvPr/>
        </p:nvSpPr>
        <p:spPr>
          <a:xfrm>
            <a:off x="379984" y="509636"/>
            <a:ext cx="614781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How to use the report</a:t>
            </a: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D0FC1D55-A7C0-7E4E-9C09-1C0EC0325D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4182"/>
          <a:stretch/>
        </p:blipFill>
        <p:spPr>
          <a:xfrm>
            <a:off x="379984" y="1376250"/>
            <a:ext cx="11531600" cy="4576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036B51-EE86-7848-AC3F-3D0BF8E0A831}"/>
              </a:ext>
            </a:extLst>
          </p:cNvPr>
          <p:cNvSpPr/>
          <p:nvPr/>
        </p:nvSpPr>
        <p:spPr>
          <a:xfrm>
            <a:off x="9721516" y="1309685"/>
            <a:ext cx="2190068" cy="6003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48;p2">
            <a:extLst>
              <a:ext uri="{FF2B5EF4-FFF2-40B4-BE49-F238E27FC236}">
                <a16:creationId xmlns:a16="http://schemas.microsoft.com/office/drawing/2014/main" id="{11148512-BA5B-6140-9F39-1E08321EB9BD}"/>
              </a:ext>
            </a:extLst>
          </p:cNvPr>
          <p:cNvSpPr txBox="1"/>
          <p:nvPr/>
        </p:nvSpPr>
        <p:spPr>
          <a:xfrm>
            <a:off x="6095020" y="3650176"/>
            <a:ext cx="5723403" cy="242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Similar to the middle section you are able to clearly see the differences between sales and purchases.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More sales doesn’t always mean they are doing better. Did the buyer have to purchase a lot more to get those sales, but is still left with a lot of inventory and lower cash margin?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713F95-2335-AF46-9DC3-40851B427E06}"/>
              </a:ext>
            </a:extLst>
          </p:cNvPr>
          <p:cNvSpPr txBox="1"/>
          <p:nvPr/>
        </p:nvSpPr>
        <p:spPr>
          <a:xfrm>
            <a:off x="939736" y="3650176"/>
            <a:ext cx="4419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how the cash margin differed, and whether other components impacted the actuals.</a:t>
            </a:r>
          </a:p>
        </p:txBody>
      </p:sp>
    </p:spTree>
    <p:extLst>
      <p:ext uri="{BB962C8B-B14F-4D97-AF65-F5344CB8AC3E}">
        <p14:creationId xmlns:p14="http://schemas.microsoft.com/office/powerpoint/2010/main" val="330495821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ff0ee6684d_4_126"/>
          <p:cNvSpPr txBox="1">
            <a:spLocks noGrp="1"/>
          </p:cNvSpPr>
          <p:nvPr>
            <p:ph type="title"/>
          </p:nvPr>
        </p:nvSpPr>
        <p:spPr>
          <a:xfrm>
            <a:off x="149087" y="250813"/>
            <a:ext cx="115128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700"/>
              <a:t>Buyer Performance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422" name="Google Shape;422;gff0ee6684d_4_126"/>
          <p:cNvSpPr txBox="1">
            <a:spLocks noGrp="1"/>
          </p:cNvSpPr>
          <p:nvPr>
            <p:ph type="body" idx="1"/>
          </p:nvPr>
        </p:nvSpPr>
        <p:spPr>
          <a:xfrm>
            <a:off x="5207700" y="331475"/>
            <a:ext cx="6219000" cy="21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There are two ways to use the Buyer Performance Report:</a:t>
            </a:r>
            <a:endParaRPr sz="1400"/>
          </a:p>
          <a:p>
            <a:pPr marL="9144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To show how each class generated cash margin relative to the plan potential.</a:t>
            </a:r>
            <a:endParaRPr sz="1400"/>
          </a:p>
          <a:p>
            <a:pPr marL="9144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How the buyer performed relative to Plan.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gff0ee6684d_4_126"/>
          <p:cNvCxnSpPr/>
          <p:nvPr/>
        </p:nvCxnSpPr>
        <p:spPr>
          <a:xfrm>
            <a:off x="103600" y="845800"/>
            <a:ext cx="4371600" cy="75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4" name="Google Shape;424;gff0ee6684d_4_126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66" y="2087621"/>
            <a:ext cx="10974180" cy="3935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nagement One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674888"/>
      </a:accent1>
      <a:accent2>
        <a:srgbClr val="F37120"/>
      </a:accent2>
      <a:accent3>
        <a:srgbClr val="CDC8D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60467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528</Words>
  <Application>Microsoft Macintosh PowerPoint</Application>
  <PresentationFormat>Widescreen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Black</vt:lpstr>
      <vt:lpstr>Calibri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Buyer Performance</vt:lpstr>
      <vt:lpstr>Buyer Performance</vt:lpstr>
      <vt:lpstr>Buyer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sonyabunggi@outlook.com</dc:creator>
  <cp:lastModifiedBy>Danielle Douglas</cp:lastModifiedBy>
  <cp:revision>50</cp:revision>
  <dcterms:created xsi:type="dcterms:W3CDTF">2018-01-15T11:57:38Z</dcterms:created>
  <dcterms:modified xsi:type="dcterms:W3CDTF">2022-09-21T22:28:13Z</dcterms:modified>
</cp:coreProperties>
</file>