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328" r:id="rId2"/>
    <p:sldId id="321" r:id="rId3"/>
    <p:sldId id="322" r:id="rId4"/>
    <p:sldId id="323" r:id="rId5"/>
    <p:sldId id="324" r:id="rId6"/>
    <p:sldId id="325" r:id="rId7"/>
    <p:sldId id="326" r:id="rId8"/>
    <p:sldId id="327" r:id="rId9"/>
    <p:sldId id="269" r:id="rId10"/>
    <p:sldId id="271" r:id="rId11"/>
    <p:sldId id="272" r:id="rId12"/>
    <p:sldId id="273" r:id="rId13"/>
    <p:sldId id="274" r:id="rId14"/>
    <p:sldId id="275" r:id="rId15"/>
  </p:sldIdLst>
  <p:sldSz cx="12192000" cy="6858000"/>
  <p:notesSz cx="6858000" cy="9144000"/>
  <p:embeddedFontLst>
    <p:embeddedFont>
      <p:font typeface="Arial Black" panose="020B0604020202020204" pitchFamily="34" charset="0"/>
      <p:regular r:id="rId17"/>
      <p:bold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Mx4fy+ltBi0cBgvUKIP6GPgvO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55"/>
    <p:restoredTop sz="87959"/>
  </p:normalViewPr>
  <p:slideViewPr>
    <p:cSldViewPr snapToGrid="0">
      <p:cViewPr varScale="1">
        <p:scale>
          <a:sx n="112" d="100"/>
          <a:sy n="112" d="100"/>
        </p:scale>
        <p:origin x="35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6"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dirty="0"/>
          </a:p>
        </p:txBody>
      </p:sp>
      <p:sp>
        <p:nvSpPr>
          <p:cNvPr id="31" name="Google Shape;3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06379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745ca0ed2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15745ca0ed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67817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i="0" u="none" strike="noStrike">
              <a:solidFill>
                <a:schemeClr val="dk1"/>
              </a:solidFill>
              <a:latin typeface="Calibri"/>
              <a:ea typeface="Calibri"/>
              <a:cs typeface="Calibri"/>
              <a:sym typeface="Calibri"/>
            </a:endParaRPr>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i="0" u="none" strike="noStrike" dirty="0">
              <a:solidFill>
                <a:schemeClr val="dk1"/>
              </a:solidFill>
              <a:latin typeface="Calibri"/>
              <a:ea typeface="Calibri"/>
              <a:cs typeface="Calibri"/>
              <a:sym typeface="Calibri"/>
            </a:endParaRPr>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solidFill>
                <a:srgbClr val="FDECCC"/>
              </a:solidFill>
              <a:latin typeface="Century Gothic"/>
              <a:ea typeface="Century Gothic"/>
              <a:cs typeface="Century Gothic"/>
              <a:sym typeface="Century Gothic"/>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3726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86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endParaRPr lang="en-US" sz="1100" dirty="0"/>
          </a:p>
        </p:txBody>
      </p:sp>
      <p:sp>
        <p:nvSpPr>
          <p:cNvPr id="66" name="Google Shape;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49488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5"/>
        <p:cNvGrpSpPr/>
        <p:nvPr/>
      </p:nvGrpSpPr>
      <p:grpSpPr>
        <a:xfrm>
          <a:off x="0" y="0"/>
          <a:ext cx="0" cy="0"/>
          <a:chOff x="0" y="0"/>
          <a:chExt cx="0" cy="0"/>
        </a:xfrm>
      </p:grpSpPr>
      <p:sp>
        <p:nvSpPr>
          <p:cNvPr id="16" name="Google Shape;16;p57"/>
          <p:cNvSpPr>
            <a:spLocks noGrp="1"/>
          </p:cNvSpPr>
          <p:nvPr>
            <p:ph type="pic" idx="2"/>
          </p:nvPr>
        </p:nvSpPr>
        <p:spPr>
          <a:xfrm>
            <a:off x="1031966" y="2122714"/>
            <a:ext cx="2612572" cy="2612572"/>
          </a:xfrm>
          <a:prstGeom prst="rect">
            <a:avLst/>
          </a:prstGeom>
          <a:noFill/>
          <a:ln>
            <a:noFill/>
          </a:ln>
        </p:spPr>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7"/>
        <p:cNvGrpSpPr/>
        <p:nvPr/>
      </p:nvGrpSpPr>
      <p:grpSpPr>
        <a:xfrm>
          <a:off x="0" y="0"/>
          <a:ext cx="0" cy="0"/>
          <a:chOff x="0" y="0"/>
          <a:chExt cx="0" cy="0"/>
        </a:xfrm>
      </p:grpSpPr>
      <p:sp>
        <p:nvSpPr>
          <p:cNvPr id="18" name="Google Shape;18;p58"/>
          <p:cNvSpPr>
            <a:spLocks noGrp="1"/>
          </p:cNvSpPr>
          <p:nvPr>
            <p:ph type="pic" idx="2"/>
          </p:nvPr>
        </p:nvSpPr>
        <p:spPr>
          <a:xfrm>
            <a:off x="0" y="0"/>
            <a:ext cx="4049486" cy="6858000"/>
          </a:xfrm>
          <a:prstGeom prst="rect">
            <a:avLst/>
          </a:prstGeom>
          <a:noFill/>
          <a:ln>
            <a:noFill/>
          </a:ln>
        </p:spPr>
      </p:sp>
      <p:sp>
        <p:nvSpPr>
          <p:cNvPr id="19" name="Google Shape;19;p58"/>
          <p:cNvSpPr>
            <a:spLocks noGrp="1"/>
          </p:cNvSpPr>
          <p:nvPr>
            <p:ph type="pic" idx="3"/>
          </p:nvPr>
        </p:nvSpPr>
        <p:spPr>
          <a:xfrm>
            <a:off x="10100930" y="0"/>
            <a:ext cx="2091070" cy="5725886"/>
          </a:xfrm>
          <a:prstGeom prst="rect">
            <a:avLst/>
          </a:prstGeom>
          <a:noFill/>
          <a:ln>
            <a:noFill/>
          </a:ln>
        </p:spPr>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59"/>
          <p:cNvSpPr>
            <a:spLocks noGrp="1"/>
          </p:cNvSpPr>
          <p:nvPr>
            <p:ph type="pic" idx="2"/>
          </p:nvPr>
        </p:nvSpPr>
        <p:spPr>
          <a:xfrm>
            <a:off x="6224954" y="1239715"/>
            <a:ext cx="5967046" cy="4378569"/>
          </a:xfrm>
          <a:prstGeom prst="rect">
            <a:avLst/>
          </a:prstGeom>
          <a:noFill/>
          <a:ln>
            <a:noFill/>
          </a:ln>
        </p:spPr>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22"/>
        <p:cNvGrpSpPr/>
        <p:nvPr/>
      </p:nvGrpSpPr>
      <p:grpSpPr>
        <a:xfrm>
          <a:off x="0" y="0"/>
          <a:ext cx="0" cy="0"/>
          <a:chOff x="0" y="0"/>
          <a:chExt cx="0" cy="0"/>
        </a:xfrm>
      </p:grpSpPr>
      <p:sp>
        <p:nvSpPr>
          <p:cNvPr id="23" name="Google Shape;23;p60"/>
          <p:cNvSpPr>
            <a:spLocks noGrp="1"/>
          </p:cNvSpPr>
          <p:nvPr>
            <p:ph type="pic" idx="2"/>
          </p:nvPr>
        </p:nvSpPr>
        <p:spPr>
          <a:xfrm>
            <a:off x="8142514" y="0"/>
            <a:ext cx="4049486" cy="6858000"/>
          </a:xfrm>
          <a:prstGeom prst="rect">
            <a:avLst/>
          </a:prstGeom>
          <a:noFill/>
          <a:ln>
            <a:noFill/>
          </a:ln>
        </p:spPr>
      </p:sp>
      <p:sp>
        <p:nvSpPr>
          <p:cNvPr id="24" name="Google Shape;24;p60"/>
          <p:cNvSpPr>
            <a:spLocks noGrp="1"/>
          </p:cNvSpPr>
          <p:nvPr>
            <p:ph type="pic" idx="3"/>
          </p:nvPr>
        </p:nvSpPr>
        <p:spPr>
          <a:xfrm>
            <a:off x="0" y="0"/>
            <a:ext cx="2091070" cy="5725886"/>
          </a:xfrm>
          <a:prstGeom prst="rect">
            <a:avLst/>
          </a:prstGeom>
          <a:noFill/>
          <a:ln>
            <a:noFill/>
          </a:ln>
        </p:spPr>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25"/>
        <p:cNvGrpSpPr/>
        <p:nvPr/>
      </p:nvGrpSpPr>
      <p:grpSpPr>
        <a:xfrm>
          <a:off x="0" y="0"/>
          <a:ext cx="0" cy="0"/>
          <a:chOff x="0" y="0"/>
          <a:chExt cx="0" cy="0"/>
        </a:xfrm>
      </p:grpSpPr>
      <p:pic>
        <p:nvPicPr>
          <p:cNvPr id="26" name="Google Shape;26;p61"/>
          <p:cNvPicPr preferRelativeResize="0">
            <a:picLocks noGrp="1"/>
          </p:cNvPicPr>
          <p:nvPr>
            <p:ph type="pic" idx="2"/>
          </p:nvPr>
        </p:nvPicPr>
        <p:blipFill/>
        <p:spPr>
          <a:xfrm>
            <a:off x="4593772" y="1449977"/>
            <a:ext cx="3004457" cy="4480560"/>
          </a:xfrm>
          <a:prstGeom prst="rect">
            <a:avLst/>
          </a:prstGeom>
          <a:blipFill rotWithShape="1">
            <a:blip r:embed="rId2">
              <a:alphaModFix/>
            </a:blip>
            <a:stretch>
              <a:fillRect/>
            </a:stretch>
          </a:blipFill>
          <a:ln>
            <a:noFill/>
          </a:ln>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7"/>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Layout" type="obj">
  <p:cSld name="Content Layou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249306" y="380022"/>
            <a:ext cx="7039517" cy="602028"/>
          </a:xfrm>
          <a:prstGeom prst="rect">
            <a:avLst/>
          </a:prstGeom>
          <a:noFill/>
          <a:ln w="76200" cap="flat" cmpd="sng">
            <a:solidFill>
              <a:schemeClr val="accent4"/>
            </a:solidFill>
            <a:prstDash val="solid"/>
            <a:round/>
            <a:headEnd type="none" w="sm" len="sm"/>
            <a:tailEnd type="none" w="sm" len="sm"/>
          </a:ln>
        </p:spPr>
        <p:txBody>
          <a:bodyPr spcFirstLastPara="1" wrap="square" lIns="0" tIns="0" rIns="0" bIns="91425" anchor="t" anchorCtr="0">
            <a:spAutoFit/>
          </a:bodyPr>
          <a:lstStyle>
            <a:lvl1pPr lvl="0" algn="l">
              <a:lnSpc>
                <a:spcPct val="90000"/>
              </a:lnSpc>
              <a:spcBef>
                <a:spcPts val="0"/>
              </a:spcBef>
              <a:spcAft>
                <a:spcPts val="0"/>
              </a:spcAft>
              <a:buClr>
                <a:schemeClr val="accent1"/>
              </a:buClr>
              <a:buSzPts val="4000"/>
              <a:buFont typeface="Arial"/>
              <a:buNone/>
              <a:defRPr sz="4000" b="1"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249307" y="1380790"/>
            <a:ext cx="11719890" cy="479617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43"/>
          <p:cNvGrpSpPr/>
          <p:nvPr/>
        </p:nvGrpSpPr>
        <p:grpSpPr>
          <a:xfrm>
            <a:off x="-191856" y="6095983"/>
            <a:ext cx="12010280" cy="637252"/>
            <a:chOff x="-191856" y="6095983"/>
            <a:chExt cx="12010280" cy="637252"/>
          </a:xfrm>
        </p:grpSpPr>
        <p:sp>
          <p:nvSpPr>
            <p:cNvPr id="29" name="Google Shape;29;p43"/>
            <p:cNvSpPr/>
            <p:nvPr/>
          </p:nvSpPr>
          <p:spPr>
            <a:xfrm>
              <a:off x="-191856" y="6216848"/>
              <a:ext cx="11102385" cy="419907"/>
            </a:xfrm>
            <a:prstGeom prst="parallelogram">
              <a:avLst>
                <a:gd name="adj" fmla="val 25000"/>
              </a:avLst>
            </a:prstGeom>
            <a:solidFill>
              <a:schemeClr val="dk1">
                <a:alpha val="70980"/>
              </a:schemeClr>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30" name="Google Shape;30;p43"/>
            <p:cNvPicPr preferRelativeResize="0"/>
            <p:nvPr/>
          </p:nvPicPr>
          <p:blipFill rotWithShape="1">
            <a:blip r:embed="rId2">
              <a:alphaModFix/>
            </a:blip>
            <a:srcRect/>
            <a:stretch/>
          </p:blipFill>
          <p:spPr>
            <a:xfrm>
              <a:off x="11181172" y="6095983"/>
              <a:ext cx="637252" cy="637252"/>
            </a:xfrm>
            <a:prstGeom prst="rect">
              <a:avLst/>
            </a:prstGeom>
            <a:noFill/>
            <a:ln>
              <a:noFill/>
            </a:ln>
          </p:spPr>
        </p:pic>
      </p:grpSp>
      <p:sp>
        <p:nvSpPr>
          <p:cNvPr id="31" name="Google Shape;31;p43"/>
          <p:cNvSpPr txBox="1"/>
          <p:nvPr/>
        </p:nvSpPr>
        <p:spPr>
          <a:xfrm>
            <a:off x="249306" y="6261197"/>
            <a:ext cx="505393" cy="34171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300" b="0" i="0" u="none" strike="noStrike" cap="none">
                <a:solidFill>
                  <a:schemeClr val="lt1"/>
                </a:solidFill>
                <a:latin typeface="Arial"/>
                <a:ea typeface="Arial"/>
                <a:cs typeface="Arial"/>
                <a:sym typeface="Arial"/>
              </a:rPr>
              <a:t>‹#›</a:t>
            </a:fld>
            <a:endParaRPr sz="13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5171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 name="Oval 5">
            <a:extLst>
              <a:ext uri="{FF2B5EF4-FFF2-40B4-BE49-F238E27FC236}">
                <a16:creationId xmlns:a16="http://schemas.microsoft.com/office/drawing/2014/main" id="{439B42F8-4D15-9546-9A3A-5B97846141E8}"/>
              </a:ext>
            </a:extLst>
          </p:cNvPr>
          <p:cNvSpPr/>
          <p:nvPr/>
        </p:nvSpPr>
        <p:spPr>
          <a:xfrm>
            <a:off x="4176658" y="541866"/>
            <a:ext cx="3838684" cy="3838684"/>
          </a:xfrm>
          <a:prstGeom prst="ellipse">
            <a:avLst/>
          </a:prstGeom>
          <a:solidFill>
            <a:schemeClr val="bg1">
              <a:alpha val="503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35;p1">
            <a:extLst>
              <a:ext uri="{FF2B5EF4-FFF2-40B4-BE49-F238E27FC236}">
                <a16:creationId xmlns:a16="http://schemas.microsoft.com/office/drawing/2014/main" id="{D9552112-DB70-D346-B56F-D4284F5C8870}"/>
              </a:ext>
            </a:extLst>
          </p:cNvPr>
          <p:cNvPicPr preferRelativeResize="0"/>
          <p:nvPr/>
        </p:nvPicPr>
        <p:blipFill rotWithShape="1">
          <a:blip r:embed="rId4">
            <a:alphaModFix/>
          </a:blip>
          <a:srcRect/>
          <a:stretch/>
        </p:blipFill>
        <p:spPr>
          <a:xfrm>
            <a:off x="2220686" y="4561474"/>
            <a:ext cx="7750628" cy="1483726"/>
          </a:xfrm>
          <a:prstGeom prst="rect">
            <a:avLst/>
          </a:prstGeom>
          <a:noFill/>
          <a:ln>
            <a:noFill/>
          </a:ln>
        </p:spPr>
      </p:pic>
      <p:sp>
        <p:nvSpPr>
          <p:cNvPr id="8" name="Google Shape;34;p1">
            <a:extLst>
              <a:ext uri="{FF2B5EF4-FFF2-40B4-BE49-F238E27FC236}">
                <a16:creationId xmlns:a16="http://schemas.microsoft.com/office/drawing/2014/main" id="{05831D6C-4FBB-D641-8DE7-E05A31C0BD0B}"/>
              </a:ext>
            </a:extLst>
          </p:cNvPr>
          <p:cNvSpPr txBox="1"/>
          <p:nvPr/>
        </p:nvSpPr>
        <p:spPr>
          <a:xfrm>
            <a:off x="150768" y="4922416"/>
            <a:ext cx="1184223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3500" b="1" i="0" u="none" strike="noStrike" cap="none" dirty="0">
                <a:solidFill>
                  <a:schemeClr val="dk1"/>
                </a:solidFill>
                <a:latin typeface="Arial"/>
                <a:ea typeface="Arial"/>
                <a:cs typeface="Arial"/>
                <a:sym typeface="Arial"/>
              </a:rPr>
              <a:t>Class Performance Report</a:t>
            </a:r>
            <a:endParaRPr sz="3500" dirty="0"/>
          </a:p>
        </p:txBody>
      </p:sp>
      <p:pic>
        <p:nvPicPr>
          <p:cNvPr id="9" name="Picture 8" descr="Logo&#10;&#10;Description automatically generated">
            <a:extLst>
              <a:ext uri="{FF2B5EF4-FFF2-40B4-BE49-F238E27FC236}">
                <a16:creationId xmlns:a16="http://schemas.microsoft.com/office/drawing/2014/main" id="{D93D58AF-8930-784F-BD07-5AEFC655850B}"/>
              </a:ext>
            </a:extLst>
          </p:cNvPr>
          <p:cNvPicPr>
            <a:picLocks noChangeAspect="1"/>
          </p:cNvPicPr>
          <p:nvPr/>
        </p:nvPicPr>
        <p:blipFill>
          <a:blip r:embed="rId5"/>
          <a:stretch>
            <a:fillRect/>
          </a:stretch>
        </p:blipFill>
        <p:spPr>
          <a:xfrm>
            <a:off x="4508500" y="1369008"/>
            <a:ext cx="3175000" cy="2184400"/>
          </a:xfrm>
          <a:prstGeom prst="rect">
            <a:avLst/>
          </a:prstGeom>
        </p:spPr>
      </p:pic>
    </p:spTree>
    <p:extLst>
      <p:ext uri="{BB962C8B-B14F-4D97-AF65-F5344CB8AC3E}">
        <p14:creationId xmlns:p14="http://schemas.microsoft.com/office/powerpoint/2010/main" val="221539040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p:nvPr/>
        </p:nvSpPr>
        <p:spPr>
          <a:xfrm>
            <a:off x="536713" y="6315567"/>
            <a:ext cx="10187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312" name="Google Shape;312;p16"/>
          <p:cNvSpPr txBox="1">
            <a:spLocks noGrp="1"/>
          </p:cNvSpPr>
          <p:nvPr>
            <p:ph type="body" idx="1"/>
          </p:nvPr>
        </p:nvSpPr>
        <p:spPr>
          <a:xfrm>
            <a:off x="358589" y="5388463"/>
            <a:ext cx="11303325" cy="646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800"/>
              <a:t>The class performance report shows the IMU, MDs and MMU for each class in the store. This one is sorted for high to low MMU. Notice the two highlighted classes have similar IMUs but very different MDs and MMUs.  </a:t>
            </a:r>
            <a:endParaRPr/>
          </a:p>
        </p:txBody>
      </p:sp>
      <p:pic>
        <p:nvPicPr>
          <p:cNvPr id="313" name="Google Shape;313;p16" descr="A screenshot of a computer&#10;&#10;Description automatically generated with medium confidence"/>
          <p:cNvPicPr preferRelativeResize="0"/>
          <p:nvPr/>
        </p:nvPicPr>
        <p:blipFill rotWithShape="1">
          <a:blip r:embed="rId3">
            <a:alphaModFix/>
          </a:blip>
          <a:srcRect/>
          <a:stretch/>
        </p:blipFill>
        <p:spPr>
          <a:xfrm>
            <a:off x="358589" y="1005621"/>
            <a:ext cx="11303325" cy="4274365"/>
          </a:xfrm>
          <a:prstGeom prst="rect">
            <a:avLst/>
          </a:prstGeom>
          <a:noFill/>
          <a:ln w="19050" cap="flat" cmpd="sng">
            <a:solidFill>
              <a:schemeClr val="dk1"/>
            </a:solidFill>
            <a:prstDash val="solid"/>
            <a:round/>
            <a:headEnd type="none" w="sm" len="sm"/>
            <a:tailEnd type="none" w="sm" len="sm"/>
          </a:ln>
        </p:spPr>
      </p:pic>
      <p:sp>
        <p:nvSpPr>
          <p:cNvPr id="314" name="Google Shape;314;p16"/>
          <p:cNvSpPr txBox="1">
            <a:spLocks noGrp="1"/>
          </p:cNvSpPr>
          <p:nvPr>
            <p:ph type="title"/>
          </p:nvPr>
        </p:nvSpPr>
        <p:spPr>
          <a:xfrm>
            <a:off x="149087" y="250813"/>
            <a:ext cx="11512800" cy="6465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4000"/>
              <a:t>Class Performance</a:t>
            </a:r>
            <a:r>
              <a:rPr lang="en-US"/>
              <a:t>: </a:t>
            </a:r>
            <a:r>
              <a:rPr lang="en-US" sz="2800"/>
              <a:t>Margins</a:t>
            </a:r>
            <a:endParaRPr sz="4000" b="1">
              <a:solidFill>
                <a:schemeClr val="accent1"/>
              </a:solidFill>
              <a:latin typeface="Arial"/>
              <a:ea typeface="Arial"/>
              <a:cs typeface="Arial"/>
              <a:sym typeface="Arial"/>
            </a:endParaRPr>
          </a:p>
        </p:txBody>
      </p:sp>
      <p:cxnSp>
        <p:nvCxnSpPr>
          <p:cNvPr id="315" name="Google Shape;315;p16"/>
          <p:cNvCxnSpPr/>
          <p:nvPr/>
        </p:nvCxnSpPr>
        <p:spPr>
          <a:xfrm>
            <a:off x="165750" y="835425"/>
            <a:ext cx="6288300" cy="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a:spLocks noGrp="1"/>
          </p:cNvSpPr>
          <p:nvPr>
            <p:ph type="body" idx="1"/>
          </p:nvPr>
        </p:nvSpPr>
        <p:spPr>
          <a:xfrm>
            <a:off x="358589" y="5388463"/>
            <a:ext cx="11303325" cy="646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a:t>Like the inventory performance report, each column of the class performance report can be sorted from high to low or low to high.  This example is sorted from low to high MMU.</a:t>
            </a:r>
            <a:endParaRPr/>
          </a:p>
        </p:txBody>
      </p:sp>
      <p:pic>
        <p:nvPicPr>
          <p:cNvPr id="321" name="Google Shape;321;p17" descr="A screenshot of a computer&#10;&#10;Description automatically generated"/>
          <p:cNvPicPr preferRelativeResize="0"/>
          <p:nvPr/>
        </p:nvPicPr>
        <p:blipFill rotWithShape="1">
          <a:blip r:embed="rId3">
            <a:alphaModFix/>
          </a:blip>
          <a:srcRect/>
          <a:stretch/>
        </p:blipFill>
        <p:spPr>
          <a:xfrm>
            <a:off x="290164" y="1177917"/>
            <a:ext cx="11345711" cy="4077501"/>
          </a:xfrm>
          <a:prstGeom prst="rect">
            <a:avLst/>
          </a:prstGeom>
          <a:noFill/>
          <a:ln w="19050" cap="flat" cmpd="sng">
            <a:solidFill>
              <a:schemeClr val="dk1"/>
            </a:solidFill>
            <a:prstDash val="solid"/>
            <a:round/>
            <a:headEnd type="none" w="sm" len="sm"/>
            <a:tailEnd type="none" w="sm" len="sm"/>
          </a:ln>
        </p:spPr>
      </p:pic>
      <p:sp>
        <p:nvSpPr>
          <p:cNvPr id="322" name="Google Shape;322;p17"/>
          <p:cNvSpPr txBox="1">
            <a:spLocks noGrp="1"/>
          </p:cNvSpPr>
          <p:nvPr>
            <p:ph type="title"/>
          </p:nvPr>
        </p:nvSpPr>
        <p:spPr>
          <a:xfrm>
            <a:off x="149087" y="250813"/>
            <a:ext cx="11512800" cy="6465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4000"/>
              <a:t>Class Performance</a:t>
            </a:r>
            <a:r>
              <a:rPr lang="en-US"/>
              <a:t>: </a:t>
            </a:r>
            <a:r>
              <a:rPr lang="en-US" sz="2800"/>
              <a:t>Margins</a:t>
            </a:r>
            <a:endParaRPr sz="4000" b="1">
              <a:solidFill>
                <a:schemeClr val="accent1"/>
              </a:solidFill>
              <a:latin typeface="Arial"/>
              <a:ea typeface="Arial"/>
              <a:cs typeface="Arial"/>
              <a:sym typeface="Arial"/>
            </a:endParaRPr>
          </a:p>
        </p:txBody>
      </p:sp>
      <p:cxnSp>
        <p:nvCxnSpPr>
          <p:cNvPr id="323" name="Google Shape;323;p17"/>
          <p:cNvCxnSpPr/>
          <p:nvPr/>
        </p:nvCxnSpPr>
        <p:spPr>
          <a:xfrm>
            <a:off x="165750" y="835425"/>
            <a:ext cx="6288300" cy="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body" idx="1"/>
          </p:nvPr>
        </p:nvSpPr>
        <p:spPr>
          <a:xfrm>
            <a:off x="536713" y="3902787"/>
            <a:ext cx="11303325" cy="6463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a:t>The class performance report can also be used to show the relationship between sales, inventory and inflow for each class and also for class-to-class comparisons. </a:t>
            </a:r>
            <a:endParaRPr/>
          </a:p>
          <a:p>
            <a:pPr marL="0" lvl="0" indent="0" algn="l" rtl="0">
              <a:lnSpc>
                <a:spcPct val="100000"/>
              </a:lnSpc>
              <a:spcBef>
                <a:spcPts val="1000"/>
              </a:spcBef>
              <a:spcAft>
                <a:spcPts val="0"/>
              </a:spcAft>
              <a:buSzPts val="2000"/>
              <a:buNone/>
            </a:pPr>
            <a:r>
              <a:rPr lang="en-US" sz="2000"/>
              <a:t>This example highlights the sales, inventory and inflow for Bags &amp; Purses in blue and the percentages in brown. We can see that Bags had 6.14% of the sales while they have 8.64% of the inventory. Over the last year, sales were 64,753 while inflow at retail was 74,650. </a:t>
            </a:r>
            <a:endParaRPr/>
          </a:p>
        </p:txBody>
      </p:sp>
      <p:pic>
        <p:nvPicPr>
          <p:cNvPr id="329" name="Google Shape;329;p18"/>
          <p:cNvPicPr preferRelativeResize="0"/>
          <p:nvPr/>
        </p:nvPicPr>
        <p:blipFill rotWithShape="1">
          <a:blip r:embed="rId3">
            <a:alphaModFix/>
          </a:blip>
          <a:srcRect/>
          <a:stretch/>
        </p:blipFill>
        <p:spPr>
          <a:xfrm>
            <a:off x="536713" y="1343243"/>
            <a:ext cx="10906095" cy="2193333"/>
          </a:xfrm>
          <a:prstGeom prst="rect">
            <a:avLst/>
          </a:prstGeom>
          <a:noFill/>
          <a:ln w="19050" cap="flat" cmpd="sng">
            <a:solidFill>
              <a:schemeClr val="dk1"/>
            </a:solidFill>
            <a:prstDash val="solid"/>
            <a:round/>
            <a:headEnd type="none" w="sm" len="sm"/>
            <a:tailEnd type="none" w="sm" len="sm"/>
          </a:ln>
        </p:spPr>
      </p:pic>
      <p:sp>
        <p:nvSpPr>
          <p:cNvPr id="330" name="Google Shape;330;p18"/>
          <p:cNvSpPr txBox="1">
            <a:spLocks noGrp="1"/>
          </p:cNvSpPr>
          <p:nvPr>
            <p:ph type="title"/>
          </p:nvPr>
        </p:nvSpPr>
        <p:spPr>
          <a:xfrm>
            <a:off x="149087" y="250813"/>
            <a:ext cx="11512800" cy="6465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4000"/>
              <a:t>Class Performance</a:t>
            </a:r>
            <a:r>
              <a:rPr lang="en-US"/>
              <a:t>: </a:t>
            </a:r>
            <a:r>
              <a:rPr lang="en-US" sz="2800"/>
              <a:t>Margins</a:t>
            </a:r>
            <a:endParaRPr sz="4000" b="1">
              <a:solidFill>
                <a:schemeClr val="accent1"/>
              </a:solidFill>
              <a:latin typeface="Arial"/>
              <a:ea typeface="Arial"/>
              <a:cs typeface="Arial"/>
              <a:sym typeface="Arial"/>
            </a:endParaRPr>
          </a:p>
        </p:txBody>
      </p:sp>
      <p:cxnSp>
        <p:nvCxnSpPr>
          <p:cNvPr id="331" name="Google Shape;331;p18"/>
          <p:cNvCxnSpPr/>
          <p:nvPr/>
        </p:nvCxnSpPr>
        <p:spPr>
          <a:xfrm>
            <a:off x="165750" y="835425"/>
            <a:ext cx="6288300" cy="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a:spLocks noGrp="1"/>
          </p:cNvSpPr>
          <p:nvPr>
            <p:ph type="body" idx="1"/>
          </p:nvPr>
        </p:nvSpPr>
        <p:spPr>
          <a:xfrm>
            <a:off x="536713" y="3902787"/>
            <a:ext cx="11303325" cy="6463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a:t>Notice the Sales for the two highlighted classes are essentially the same and the Inflow is similar. However, the Inventory is different by a factor of 2X. </a:t>
            </a:r>
            <a:endParaRPr/>
          </a:p>
          <a:p>
            <a:pPr marL="0" lvl="0" indent="0" algn="l" rtl="0">
              <a:lnSpc>
                <a:spcPct val="90000"/>
              </a:lnSpc>
              <a:spcBef>
                <a:spcPts val="1000"/>
              </a:spcBef>
              <a:spcAft>
                <a:spcPts val="0"/>
              </a:spcAft>
              <a:buSzPts val="2000"/>
              <a:buNone/>
            </a:pPr>
            <a:r>
              <a:rPr lang="en-US" sz="2000"/>
              <a:t>This may indicate the need for additional analysis on the Merch Plan or other auxiliary reports.  </a:t>
            </a:r>
            <a:endParaRPr/>
          </a:p>
        </p:txBody>
      </p:sp>
      <p:pic>
        <p:nvPicPr>
          <p:cNvPr id="337" name="Google Shape;337;p19" descr="Graphical user interface, website&#10;&#10;Description automatically generated"/>
          <p:cNvPicPr preferRelativeResize="0"/>
          <p:nvPr/>
        </p:nvPicPr>
        <p:blipFill rotWithShape="1">
          <a:blip r:embed="rId3">
            <a:alphaModFix/>
          </a:blip>
          <a:srcRect/>
          <a:stretch/>
        </p:blipFill>
        <p:spPr>
          <a:xfrm>
            <a:off x="599393" y="1840652"/>
            <a:ext cx="10993213" cy="1588348"/>
          </a:xfrm>
          <a:prstGeom prst="rect">
            <a:avLst/>
          </a:prstGeom>
          <a:noFill/>
          <a:ln w="9525" cap="flat" cmpd="sng">
            <a:solidFill>
              <a:schemeClr val="dk1"/>
            </a:solidFill>
            <a:prstDash val="solid"/>
            <a:round/>
            <a:headEnd type="none" w="sm" len="sm"/>
            <a:tailEnd type="none" w="sm" len="sm"/>
          </a:ln>
        </p:spPr>
      </p:pic>
      <p:sp>
        <p:nvSpPr>
          <p:cNvPr id="338" name="Google Shape;338;p19"/>
          <p:cNvSpPr txBox="1">
            <a:spLocks noGrp="1"/>
          </p:cNvSpPr>
          <p:nvPr>
            <p:ph type="title"/>
          </p:nvPr>
        </p:nvSpPr>
        <p:spPr>
          <a:xfrm>
            <a:off x="149087" y="250813"/>
            <a:ext cx="11512800" cy="6465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4000"/>
              <a:t>Class Performance</a:t>
            </a:r>
            <a:r>
              <a:rPr lang="en-US"/>
              <a:t>: </a:t>
            </a:r>
            <a:r>
              <a:rPr lang="en-US" sz="2800"/>
              <a:t>Margins</a:t>
            </a:r>
            <a:endParaRPr sz="4000" b="1">
              <a:solidFill>
                <a:schemeClr val="accent1"/>
              </a:solidFill>
              <a:latin typeface="Arial"/>
              <a:ea typeface="Arial"/>
              <a:cs typeface="Arial"/>
              <a:sym typeface="Arial"/>
            </a:endParaRPr>
          </a:p>
        </p:txBody>
      </p:sp>
      <p:cxnSp>
        <p:nvCxnSpPr>
          <p:cNvPr id="339" name="Google Shape;339;p19"/>
          <p:cNvCxnSpPr/>
          <p:nvPr/>
        </p:nvCxnSpPr>
        <p:spPr>
          <a:xfrm>
            <a:off x="165750" y="835425"/>
            <a:ext cx="6288300" cy="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5745ca0ed2_0_50"/>
          <p:cNvSpPr txBox="1">
            <a:spLocks noGrp="1"/>
          </p:cNvSpPr>
          <p:nvPr>
            <p:ph type="title"/>
          </p:nvPr>
        </p:nvSpPr>
        <p:spPr>
          <a:xfrm>
            <a:off x="149087" y="250813"/>
            <a:ext cx="11512800" cy="6465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sz="4000"/>
              <a:t>Class Performance</a:t>
            </a:r>
            <a:r>
              <a:rPr lang="en-US"/>
              <a:t>: </a:t>
            </a:r>
            <a:r>
              <a:rPr lang="en-US" sz="2800"/>
              <a:t>Margins</a:t>
            </a:r>
            <a:endParaRPr sz="4000" b="1">
              <a:solidFill>
                <a:schemeClr val="accent1"/>
              </a:solidFill>
              <a:latin typeface="Arial"/>
              <a:ea typeface="Arial"/>
              <a:cs typeface="Arial"/>
              <a:sym typeface="Arial"/>
            </a:endParaRPr>
          </a:p>
        </p:txBody>
      </p:sp>
      <p:cxnSp>
        <p:nvCxnSpPr>
          <p:cNvPr id="345" name="Google Shape;345;g15745ca0ed2_0_50"/>
          <p:cNvCxnSpPr/>
          <p:nvPr/>
        </p:nvCxnSpPr>
        <p:spPr>
          <a:xfrm>
            <a:off x="165750" y="835425"/>
            <a:ext cx="6288300" cy="0"/>
          </a:xfrm>
          <a:prstGeom prst="straightConnector1">
            <a:avLst/>
          </a:prstGeom>
          <a:noFill/>
          <a:ln w="76200" cap="flat" cmpd="sng">
            <a:solidFill>
              <a:schemeClr val="accent4"/>
            </a:solidFill>
            <a:prstDash val="solid"/>
            <a:round/>
            <a:headEnd type="none" w="med" len="med"/>
            <a:tailEnd type="none" w="med" len="med"/>
          </a:ln>
        </p:spPr>
      </p:cxnSp>
      <p:sp>
        <p:nvSpPr>
          <p:cNvPr id="346" name="Google Shape;346;g15745ca0ed2_0_50"/>
          <p:cNvSpPr txBox="1">
            <a:spLocks noGrp="1"/>
          </p:cNvSpPr>
          <p:nvPr>
            <p:ph type="body" idx="1"/>
          </p:nvPr>
        </p:nvSpPr>
        <p:spPr>
          <a:xfrm>
            <a:off x="599388" y="3429676"/>
            <a:ext cx="11303400" cy="891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2400"/>
              <a:t>This report can identify potential opportunities by:</a:t>
            </a:r>
            <a:endParaRPr/>
          </a:p>
          <a:p>
            <a:pPr marL="914400" lvl="1" indent="-457200" algn="l" rtl="0">
              <a:lnSpc>
                <a:spcPct val="150000"/>
              </a:lnSpc>
              <a:spcBef>
                <a:spcPts val="500"/>
              </a:spcBef>
              <a:spcAft>
                <a:spcPts val="0"/>
              </a:spcAft>
              <a:buSzPts val="2000"/>
              <a:buFont typeface="Calibri"/>
              <a:buAutoNum type="arabicPeriod"/>
            </a:pPr>
            <a:r>
              <a:rPr lang="en-US" sz="2000"/>
              <a:t>Highlighting classes where inventory and/or inflow are out of proportion</a:t>
            </a:r>
            <a:endParaRPr/>
          </a:p>
          <a:p>
            <a:pPr marL="914400" lvl="1" indent="-457200" algn="l" rtl="0">
              <a:lnSpc>
                <a:spcPct val="150000"/>
              </a:lnSpc>
              <a:spcBef>
                <a:spcPts val="500"/>
              </a:spcBef>
              <a:spcAft>
                <a:spcPts val="0"/>
              </a:spcAft>
              <a:buSzPts val="2000"/>
              <a:buFont typeface="Calibri"/>
              <a:buAutoNum type="arabicPeriod"/>
            </a:pPr>
            <a:r>
              <a:rPr lang="en-US" sz="2000"/>
              <a:t>Illuminating issues with Cost of Purchase </a:t>
            </a:r>
            <a:endParaRPr/>
          </a:p>
          <a:p>
            <a:pPr marL="914400" lvl="1" indent="-457200" algn="l" rtl="0">
              <a:lnSpc>
                <a:spcPct val="150000"/>
              </a:lnSpc>
              <a:spcBef>
                <a:spcPts val="500"/>
              </a:spcBef>
              <a:spcAft>
                <a:spcPts val="0"/>
              </a:spcAft>
              <a:buSzPts val="2000"/>
              <a:buFont typeface="Calibri"/>
              <a:buAutoNum type="arabicPeriod"/>
            </a:pPr>
            <a:r>
              <a:rPr lang="en-US" sz="2000"/>
              <a:t>Showing us classes that are weak in the margin columns of IMU, MDs and MMU. </a:t>
            </a:r>
            <a:endParaRPr/>
          </a:p>
          <a:p>
            <a:pPr marL="0" lvl="0" indent="0" algn="l" rtl="0">
              <a:lnSpc>
                <a:spcPct val="150000"/>
              </a:lnSpc>
              <a:spcBef>
                <a:spcPts val="1000"/>
              </a:spcBef>
              <a:spcAft>
                <a:spcPts val="0"/>
              </a:spcAft>
              <a:buSzPts val="2400"/>
              <a:buNone/>
            </a:pPr>
            <a:endParaRPr sz="2400"/>
          </a:p>
          <a:p>
            <a:pPr marL="0" lvl="0" indent="0" algn="l" rtl="0">
              <a:lnSpc>
                <a:spcPct val="90000"/>
              </a:lnSpc>
              <a:spcBef>
                <a:spcPts val="1000"/>
              </a:spcBef>
              <a:spcAft>
                <a:spcPts val="0"/>
              </a:spcAft>
              <a:buSzPts val="2400"/>
              <a:buNone/>
            </a:pPr>
            <a:r>
              <a:rPr lang="en-US" sz="2400"/>
              <a:t> </a:t>
            </a:r>
            <a:endParaRPr/>
          </a:p>
        </p:txBody>
      </p:sp>
      <p:pic>
        <p:nvPicPr>
          <p:cNvPr id="347" name="Google Shape;347;g15745ca0ed2_0_50" descr="Graphical user interface, website&#10;&#10;Description automatically generated"/>
          <p:cNvPicPr preferRelativeResize="0"/>
          <p:nvPr/>
        </p:nvPicPr>
        <p:blipFill rotWithShape="1">
          <a:blip r:embed="rId3">
            <a:alphaModFix/>
          </a:blip>
          <a:srcRect/>
          <a:stretch/>
        </p:blipFill>
        <p:spPr>
          <a:xfrm>
            <a:off x="599393" y="1452340"/>
            <a:ext cx="10993213" cy="158834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2</a:t>
            </a:fld>
            <a:endParaRPr sz="1200" b="1">
              <a:solidFill>
                <a:schemeClr val="lt1"/>
              </a:solidFill>
              <a:latin typeface="Arial"/>
              <a:ea typeface="Arial"/>
              <a:cs typeface="Arial"/>
              <a:sym typeface="Arial"/>
            </a:endParaRPr>
          </a:p>
        </p:txBody>
      </p:sp>
      <p:sp>
        <p:nvSpPr>
          <p:cNvPr id="9" name="Google Shape;50;p2">
            <a:extLst>
              <a:ext uri="{FF2B5EF4-FFF2-40B4-BE49-F238E27FC236}">
                <a16:creationId xmlns:a16="http://schemas.microsoft.com/office/drawing/2014/main" id="{A4ECED4B-BDE8-1A4C-9617-40AE543BC9E5}"/>
              </a:ext>
            </a:extLst>
          </p:cNvPr>
          <p:cNvSpPr txBox="1"/>
          <p:nvPr/>
        </p:nvSpPr>
        <p:spPr>
          <a:xfrm>
            <a:off x="2666999" y="609600"/>
            <a:ext cx="6858002" cy="1107233"/>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3000" b="1" dirty="0">
                <a:solidFill>
                  <a:schemeClr val="accent1"/>
                </a:solidFill>
              </a:rPr>
              <a:t>The Class Performance Report</a:t>
            </a:r>
          </a:p>
          <a:p>
            <a:pPr marL="0" marR="0" lvl="0" indent="0" algn="ctr" rtl="0">
              <a:lnSpc>
                <a:spcPct val="110000"/>
              </a:lnSpc>
              <a:spcBef>
                <a:spcPts val="0"/>
              </a:spcBef>
              <a:spcAft>
                <a:spcPts val="0"/>
              </a:spcAft>
              <a:buNone/>
            </a:pPr>
            <a:r>
              <a:rPr lang="en-US" sz="2400" b="1" dirty="0">
                <a:solidFill>
                  <a:schemeClr val="accent1"/>
                </a:solidFill>
              </a:rPr>
              <a:t>(shown by category)</a:t>
            </a:r>
            <a:endParaRPr sz="2400" b="1" dirty="0">
              <a:solidFill>
                <a:schemeClr val="accent1"/>
              </a:solidFill>
              <a:latin typeface="Arial"/>
              <a:ea typeface="Arial"/>
              <a:cs typeface="Arial"/>
              <a:sym typeface="Arial"/>
            </a:endParaRPr>
          </a:p>
        </p:txBody>
      </p:sp>
      <p:pic>
        <p:nvPicPr>
          <p:cNvPr id="5" name="Picture 4" descr="Table&#10;&#10;Description automatically generated with medium confidence">
            <a:extLst>
              <a:ext uri="{FF2B5EF4-FFF2-40B4-BE49-F238E27FC236}">
                <a16:creationId xmlns:a16="http://schemas.microsoft.com/office/drawing/2014/main" id="{20BD4898-3533-504C-A5DE-5FADBA6C6B5A}"/>
              </a:ext>
            </a:extLst>
          </p:cNvPr>
          <p:cNvPicPr>
            <a:picLocks noChangeAspect="1"/>
          </p:cNvPicPr>
          <p:nvPr/>
        </p:nvPicPr>
        <p:blipFill>
          <a:blip r:embed="rId4"/>
          <a:stretch>
            <a:fillRect/>
          </a:stretch>
        </p:blipFill>
        <p:spPr>
          <a:xfrm>
            <a:off x="370494" y="2661262"/>
            <a:ext cx="11451012" cy="1535476"/>
          </a:xfrm>
          <a:prstGeom prst="rect">
            <a:avLst/>
          </a:prstGeom>
        </p:spPr>
      </p:pic>
    </p:spTree>
    <p:extLst>
      <p:ext uri="{BB962C8B-B14F-4D97-AF65-F5344CB8AC3E}">
        <p14:creationId xmlns:p14="http://schemas.microsoft.com/office/powerpoint/2010/main" val="10007675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grpSp>
        <p:nvGrpSpPr>
          <p:cNvPr id="42" name="Google Shape;42;p2"/>
          <p:cNvGrpSpPr/>
          <p:nvPr/>
        </p:nvGrpSpPr>
        <p:grpSpPr>
          <a:xfrm>
            <a:off x="-191856" y="6095983"/>
            <a:ext cx="12010280" cy="637252"/>
            <a:chOff x="-191856" y="6095983"/>
            <a:chExt cx="12010280" cy="637252"/>
          </a:xfrm>
        </p:grpSpPr>
        <p:sp>
          <p:nvSpPr>
            <p:cNvPr id="43" name="Google Shape;43;p2"/>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4" name="Google Shape;44;p2"/>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pic>
        <p:nvPicPr>
          <p:cNvPr id="45" name="Google Shape;45;p2"/>
          <p:cNvPicPr preferRelativeResize="0">
            <a:picLocks noGrp="1"/>
          </p:cNvPicPr>
          <p:nvPr>
            <p:ph type="pic" idx="2"/>
          </p:nvPr>
        </p:nvPicPr>
        <p:blipFill rotWithShape="1">
          <a:blip r:embed="rId4">
            <a:alphaModFix/>
          </a:blip>
          <a:srcRect/>
          <a:stretch/>
        </p:blipFill>
        <p:spPr>
          <a:xfrm>
            <a:off x="0" y="0"/>
            <a:ext cx="4049486" cy="6858000"/>
          </a:xfrm>
          <a:prstGeom prst="rect">
            <a:avLst/>
          </a:prstGeom>
          <a:noFill/>
          <a:ln>
            <a:noFill/>
          </a:ln>
        </p:spPr>
      </p:pic>
      <p:sp>
        <p:nvSpPr>
          <p:cNvPr id="46" name="Google Shape;46;p2"/>
          <p:cNvSpPr/>
          <p:nvPr/>
        </p:nvSpPr>
        <p:spPr>
          <a:xfrm flipH="1">
            <a:off x="-2" y="0"/>
            <a:ext cx="4049485" cy="6858000"/>
          </a:xfrm>
          <a:prstGeom prst="rect">
            <a:avLst/>
          </a:prstGeom>
          <a:solidFill>
            <a:schemeClr val="dk1">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2"/>
          <p:cNvSpPr txBox="1"/>
          <p:nvPr/>
        </p:nvSpPr>
        <p:spPr>
          <a:xfrm>
            <a:off x="209862" y="609514"/>
            <a:ext cx="363326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FD509"/>
                </a:solidFill>
              </a:rPr>
              <a:t>Class Performance</a:t>
            </a:r>
          </a:p>
        </p:txBody>
      </p:sp>
      <p:sp>
        <p:nvSpPr>
          <p:cNvPr id="48" name="Google Shape;48;p2"/>
          <p:cNvSpPr txBox="1"/>
          <p:nvPr/>
        </p:nvSpPr>
        <p:spPr>
          <a:xfrm>
            <a:off x="4571999" y="1378955"/>
            <a:ext cx="6858002" cy="505450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See a classification’s performance across a period of time using a variety of metrics.</a:t>
            </a:r>
          </a:p>
          <a:p>
            <a:pPr marL="457200" marR="0" lvl="0" indent="-457200" algn="l" rtl="0">
              <a:lnSpc>
                <a:spcPct val="110000"/>
              </a:lnSpc>
              <a:spcBef>
                <a:spcPts val="600"/>
              </a:spcBef>
              <a:spcAft>
                <a:spcPts val="0"/>
              </a:spcAft>
              <a:buClr>
                <a:schemeClr val="accent1"/>
              </a:buClr>
              <a:buSzPts val="2400"/>
              <a:buFont typeface="Arial"/>
              <a:buAutoNum type="arabicPeriod"/>
            </a:pPr>
            <a:r>
              <a:rPr lang="en-US" sz="2400" b="1" dirty="0">
                <a:solidFill>
                  <a:schemeClr val="dk2"/>
                </a:solidFill>
              </a:rPr>
              <a:t>Most often used quarterly or annually.</a:t>
            </a:r>
          </a:p>
        </p:txBody>
      </p:sp>
      <p:sp>
        <p:nvSpPr>
          <p:cNvPr id="49" name="Google Shape;49;p2"/>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3</a:t>
            </a:fld>
            <a:endParaRPr sz="1200" b="1">
              <a:solidFill>
                <a:schemeClr val="lt1"/>
              </a:solidFill>
              <a:latin typeface="Arial"/>
              <a:ea typeface="Arial"/>
              <a:cs typeface="Arial"/>
              <a:sym typeface="Arial"/>
            </a:endParaRPr>
          </a:p>
        </p:txBody>
      </p:sp>
      <p:sp>
        <p:nvSpPr>
          <p:cNvPr id="50" name="Google Shape;50;p2"/>
          <p:cNvSpPr txBox="1"/>
          <p:nvPr/>
        </p:nvSpPr>
        <p:spPr>
          <a:xfrm>
            <a:off x="4571999" y="609600"/>
            <a:ext cx="6858002" cy="76935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3000" dirty="0">
                <a:solidFill>
                  <a:schemeClr val="accent1"/>
                </a:solidFill>
                <a:latin typeface="Arial"/>
                <a:ea typeface="Arial"/>
                <a:cs typeface="Arial"/>
                <a:sym typeface="Arial"/>
              </a:rPr>
              <a:t>Purpose of this report</a:t>
            </a:r>
            <a:endParaRPr sz="3000" b="1" dirty="0">
              <a:solidFill>
                <a:schemeClr val="accent1"/>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4</a:t>
            </a:fld>
            <a:endParaRPr sz="1200" b="1">
              <a:solidFill>
                <a:schemeClr val="lt1"/>
              </a:solidFill>
              <a:latin typeface="Arial"/>
              <a:ea typeface="Arial"/>
              <a:cs typeface="Arial"/>
              <a:sym typeface="Arial"/>
            </a:endParaRPr>
          </a:p>
        </p:txBody>
      </p:sp>
      <p:sp>
        <p:nvSpPr>
          <p:cNvPr id="18" name="Google Shape;89;p5">
            <a:extLst>
              <a:ext uri="{FF2B5EF4-FFF2-40B4-BE49-F238E27FC236}">
                <a16:creationId xmlns:a16="http://schemas.microsoft.com/office/drawing/2014/main" id="{01F2E469-9B96-9444-BF19-396F81A36454}"/>
              </a:ext>
            </a:extLst>
          </p:cNvPr>
          <p:cNvSpPr/>
          <p:nvPr/>
        </p:nvSpPr>
        <p:spPr>
          <a:xfrm>
            <a:off x="740648" y="914237"/>
            <a:ext cx="260043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93;p5">
            <a:extLst>
              <a:ext uri="{FF2B5EF4-FFF2-40B4-BE49-F238E27FC236}">
                <a16:creationId xmlns:a16="http://schemas.microsoft.com/office/drawing/2014/main" id="{E601A937-B520-B543-9972-3CA102B557AC}"/>
              </a:ext>
            </a:extLst>
          </p:cNvPr>
          <p:cNvSpPr txBox="1"/>
          <p:nvPr/>
        </p:nvSpPr>
        <p:spPr>
          <a:xfrm>
            <a:off x="379984" y="508454"/>
            <a:ext cx="311935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latin typeface="Arial"/>
                <a:ea typeface="Arial"/>
                <a:cs typeface="Arial"/>
                <a:sym typeface="Arial"/>
              </a:rPr>
              <a:t>The </a:t>
            </a:r>
            <a:r>
              <a:rPr lang="en-US" sz="4000" b="1" dirty="0">
                <a:solidFill>
                  <a:schemeClr val="accent1"/>
                </a:solidFill>
              </a:rPr>
              <a:t>header</a:t>
            </a:r>
            <a:endParaRPr sz="2400" dirty="0">
              <a:solidFill>
                <a:schemeClr val="dk2"/>
              </a:solidFill>
              <a:latin typeface="Arial Black"/>
              <a:ea typeface="Arial Black"/>
              <a:cs typeface="Arial Black"/>
              <a:sym typeface="Arial Black"/>
            </a:endParaRPr>
          </a:p>
        </p:txBody>
      </p:sp>
      <p:sp>
        <p:nvSpPr>
          <p:cNvPr id="23" name="Speech Bubble: Rectangle with Corners Rounded 10">
            <a:extLst>
              <a:ext uri="{FF2B5EF4-FFF2-40B4-BE49-F238E27FC236}">
                <a16:creationId xmlns:a16="http://schemas.microsoft.com/office/drawing/2014/main" id="{FAB36B08-221E-5C46-BC3F-55BD8F88F347}"/>
              </a:ext>
            </a:extLst>
          </p:cNvPr>
          <p:cNvSpPr/>
          <p:nvPr/>
        </p:nvSpPr>
        <p:spPr>
          <a:xfrm>
            <a:off x="1109621" y="2920057"/>
            <a:ext cx="3518285" cy="56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Looks at actual sales to planned sales as well as 90-day trends</a:t>
            </a:r>
            <a:endParaRPr lang="en-US" sz="1600" dirty="0">
              <a:solidFill>
                <a:schemeClr val="accent2"/>
              </a:solidFill>
            </a:endParaRPr>
          </a:p>
        </p:txBody>
      </p:sp>
      <p:sp>
        <p:nvSpPr>
          <p:cNvPr id="24" name="Speech Bubble: Rectangle with Corners Rounded 11">
            <a:extLst>
              <a:ext uri="{FF2B5EF4-FFF2-40B4-BE49-F238E27FC236}">
                <a16:creationId xmlns:a16="http://schemas.microsoft.com/office/drawing/2014/main" id="{6FEE5265-D5D6-5B42-B6B2-F8E0AA934BFD}"/>
              </a:ext>
            </a:extLst>
          </p:cNvPr>
          <p:cNvSpPr/>
          <p:nvPr/>
        </p:nvSpPr>
        <p:spPr>
          <a:xfrm>
            <a:off x="9626179" y="2846148"/>
            <a:ext cx="2192245" cy="1215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5"/>
                </a:solidFill>
              </a:rPr>
              <a:t>Looks at the initial markup, markdown and ultimately maintained markup</a:t>
            </a:r>
          </a:p>
        </p:txBody>
      </p:sp>
      <p:sp>
        <p:nvSpPr>
          <p:cNvPr id="26" name="Speech Bubble: Rectangle with Corners Rounded 13">
            <a:extLst>
              <a:ext uri="{FF2B5EF4-FFF2-40B4-BE49-F238E27FC236}">
                <a16:creationId xmlns:a16="http://schemas.microsoft.com/office/drawing/2014/main" id="{D3F41986-1198-264D-B0AF-1C7C46BB3816}"/>
              </a:ext>
            </a:extLst>
          </p:cNvPr>
          <p:cNvSpPr/>
          <p:nvPr/>
        </p:nvSpPr>
        <p:spPr>
          <a:xfrm>
            <a:off x="6080116" y="2846148"/>
            <a:ext cx="2747083" cy="14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rPr>
              <a:t>Looks at Inflow at retail as percentage to total and group. Then looks at Inflow at Cost with Cost of Purchase percentage </a:t>
            </a:r>
          </a:p>
        </p:txBody>
      </p:sp>
      <p:pic>
        <p:nvPicPr>
          <p:cNvPr id="14" name="Picture 13" descr="Table&#10;&#10;Description automatically generated with medium confidence">
            <a:extLst>
              <a:ext uri="{FF2B5EF4-FFF2-40B4-BE49-F238E27FC236}">
                <a16:creationId xmlns:a16="http://schemas.microsoft.com/office/drawing/2014/main" id="{0D9F8353-C8EA-3A47-A34A-044AD18F6424}"/>
              </a:ext>
            </a:extLst>
          </p:cNvPr>
          <p:cNvPicPr>
            <a:picLocks noChangeAspect="1"/>
          </p:cNvPicPr>
          <p:nvPr/>
        </p:nvPicPr>
        <p:blipFill rotWithShape="1">
          <a:blip r:embed="rId4"/>
          <a:srcRect l="25941" b="78870"/>
          <a:stretch/>
        </p:blipFill>
        <p:spPr>
          <a:xfrm>
            <a:off x="436323" y="2052786"/>
            <a:ext cx="11385183" cy="435570"/>
          </a:xfrm>
          <a:prstGeom prst="rect">
            <a:avLst/>
          </a:prstGeom>
        </p:spPr>
      </p:pic>
      <p:sp>
        <p:nvSpPr>
          <p:cNvPr id="2" name="Rectangle 1">
            <a:extLst>
              <a:ext uri="{FF2B5EF4-FFF2-40B4-BE49-F238E27FC236}">
                <a16:creationId xmlns:a16="http://schemas.microsoft.com/office/drawing/2014/main" id="{985C63DE-B43D-5D42-991B-8F6C467119B6}"/>
              </a:ext>
            </a:extLst>
          </p:cNvPr>
          <p:cNvSpPr/>
          <p:nvPr/>
        </p:nvSpPr>
        <p:spPr>
          <a:xfrm>
            <a:off x="436323" y="2484487"/>
            <a:ext cx="4841733" cy="153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20F35D-AF05-A44A-914D-2811D735FEC6}"/>
              </a:ext>
            </a:extLst>
          </p:cNvPr>
          <p:cNvSpPr/>
          <p:nvPr/>
        </p:nvSpPr>
        <p:spPr>
          <a:xfrm>
            <a:off x="5278056" y="2484487"/>
            <a:ext cx="4351204" cy="153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4680A8-946D-B14A-B623-AA8B541F5697}"/>
              </a:ext>
            </a:extLst>
          </p:cNvPr>
          <p:cNvSpPr/>
          <p:nvPr/>
        </p:nvSpPr>
        <p:spPr>
          <a:xfrm>
            <a:off x="9641711" y="2484487"/>
            <a:ext cx="2192246" cy="1533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p:nvPr/>
        </p:nvSpPr>
        <p:spPr>
          <a:xfrm>
            <a:off x="740647" y="914237"/>
            <a:ext cx="4322007"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0" name="Google Shape;90;p5"/>
          <p:cNvGrpSpPr/>
          <p:nvPr/>
        </p:nvGrpSpPr>
        <p:grpSpPr>
          <a:xfrm>
            <a:off x="-191856" y="6095983"/>
            <a:ext cx="12010280" cy="637252"/>
            <a:chOff x="-191856" y="6095983"/>
            <a:chExt cx="12010280" cy="637252"/>
          </a:xfrm>
        </p:grpSpPr>
        <p:sp>
          <p:nvSpPr>
            <p:cNvPr id="91" name="Google Shape;91;p5"/>
            <p:cNvSpPr/>
            <p:nvPr/>
          </p:nvSpPr>
          <p:spPr>
            <a:xfrm>
              <a:off x="-191856" y="6216848"/>
              <a:ext cx="11102385" cy="419907"/>
            </a:xfrm>
            <a:prstGeom prst="parallelogram">
              <a:avLst>
                <a:gd name="adj" fmla="val 2500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2" name="Google Shape;92;p5"/>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93" name="Google Shape;93;p5"/>
          <p:cNvSpPr txBox="1"/>
          <p:nvPr/>
        </p:nvSpPr>
        <p:spPr>
          <a:xfrm>
            <a:off x="379984" y="509636"/>
            <a:ext cx="519972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accent1"/>
                </a:solidFill>
                <a:ea typeface="Arial Black"/>
              </a:rPr>
              <a:t>Organizing the data</a:t>
            </a:r>
            <a:endParaRPr sz="2400" dirty="0">
              <a:solidFill>
                <a:schemeClr val="dk2"/>
              </a:solidFill>
              <a:latin typeface="Arial Black"/>
              <a:ea typeface="Arial Black"/>
              <a:cs typeface="Arial Black"/>
              <a:sym typeface="Arial Black"/>
            </a:endParaRPr>
          </a:p>
        </p:txBody>
      </p:sp>
      <p:sp>
        <p:nvSpPr>
          <p:cNvPr id="94" name="Google Shape;94;p5"/>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5</a:t>
            </a:fld>
            <a:endParaRPr sz="1200" b="1">
              <a:solidFill>
                <a:schemeClr val="lt1"/>
              </a:solidFill>
              <a:latin typeface="Arial"/>
              <a:ea typeface="Arial"/>
              <a:cs typeface="Arial"/>
              <a:sym typeface="Arial"/>
            </a:endParaRPr>
          </a:p>
        </p:txBody>
      </p:sp>
      <p:sp>
        <p:nvSpPr>
          <p:cNvPr id="16" name="Google Shape;48;p2">
            <a:extLst>
              <a:ext uri="{FF2B5EF4-FFF2-40B4-BE49-F238E27FC236}">
                <a16:creationId xmlns:a16="http://schemas.microsoft.com/office/drawing/2014/main" id="{1DC4E9F1-1B36-8B4D-BF79-9A3F1083EAB6}"/>
              </a:ext>
            </a:extLst>
          </p:cNvPr>
          <p:cNvSpPr txBox="1"/>
          <p:nvPr/>
        </p:nvSpPr>
        <p:spPr>
          <a:xfrm>
            <a:off x="379984" y="1680768"/>
            <a:ext cx="5886133" cy="4072794"/>
          </a:xfrm>
          <a:prstGeom prst="rect">
            <a:avLst/>
          </a:prstGeom>
          <a:noFill/>
          <a:ln>
            <a:noFill/>
          </a:ln>
        </p:spPr>
        <p:txBody>
          <a:bodyPr spcFirstLastPara="1" wrap="square" lIns="91425" tIns="45700" rIns="91425" bIns="45700" anchor="t" anchorCtr="0">
            <a:noAutofit/>
          </a:bodyPr>
          <a:lstStyle/>
          <a:p>
            <a:pPr lvl="0"/>
            <a:r>
              <a:rPr lang="en-US" sz="2400" b="1" dirty="0">
                <a:solidFill>
                  <a:schemeClr val="accent1"/>
                </a:solidFill>
                <a:latin typeface="Arial" panose="020B0604020202020204" pitchFamily="34" charset="0"/>
                <a:ea typeface="Century Gothic"/>
                <a:cs typeface="Arial" panose="020B0604020202020204" pitchFamily="34" charset="0"/>
                <a:sym typeface="Century Gothic"/>
              </a:rPr>
              <a:t>Similar to many of the other reports, you have the capability to choose how you want to see the data.</a:t>
            </a:r>
          </a:p>
          <a:p>
            <a:pPr lvl="0"/>
            <a:endParaRPr lang="en-US" sz="2200" dirty="0">
              <a:solidFill>
                <a:schemeClr val="tx1"/>
              </a:solidFill>
              <a:latin typeface="Arial" panose="020B0604020202020204" pitchFamily="34" charset="0"/>
              <a:ea typeface="Century Gothic"/>
              <a:cs typeface="Arial" panose="020B0604020202020204" pitchFamily="34" charset="0"/>
              <a:sym typeface="Century Gothic"/>
            </a:endParaRPr>
          </a:p>
          <a:p>
            <a:pPr marL="342900" lvl="0" indent="-342900">
              <a:buClr>
                <a:schemeClr val="accent1"/>
              </a:buClr>
              <a:buFont typeface="Arial" panose="020B0604020202020204" pitchFamily="34" charset="0"/>
              <a:buChar char="•"/>
            </a:pPr>
            <a:r>
              <a:rPr lang="en-US" sz="2200" dirty="0">
                <a:solidFill>
                  <a:schemeClr val="tx1"/>
                </a:solidFill>
                <a:latin typeface="Arial" panose="020B0604020202020204" pitchFamily="34" charset="0"/>
                <a:ea typeface="Century Gothic"/>
                <a:cs typeface="Arial" panose="020B0604020202020204" pitchFamily="34" charset="0"/>
                <a:sym typeface="Century Gothic"/>
              </a:rPr>
              <a:t>You can control the way it’s organized (hierarchy) as well as the timeframe for the data.</a:t>
            </a:r>
          </a:p>
          <a:p>
            <a:pPr marL="342900" lvl="0" indent="-342900">
              <a:buClr>
                <a:schemeClr val="accent1"/>
              </a:buClr>
              <a:buFont typeface="Arial" panose="020B0604020202020204" pitchFamily="34" charset="0"/>
              <a:buChar char="•"/>
            </a:pPr>
            <a:r>
              <a:rPr lang="en-US" sz="2200" dirty="0">
                <a:solidFill>
                  <a:schemeClr val="tx1"/>
                </a:solidFill>
                <a:latin typeface="Arial" panose="020B0604020202020204" pitchFamily="34" charset="0"/>
                <a:ea typeface="Century Gothic"/>
                <a:cs typeface="Arial" panose="020B0604020202020204" pitchFamily="34" charset="0"/>
                <a:sym typeface="Century Gothic"/>
              </a:rPr>
              <a:t>You can look at specific locations, categories or classifications to isolate trends for individual buyers.</a:t>
            </a:r>
          </a:p>
        </p:txBody>
      </p:sp>
      <p:pic>
        <p:nvPicPr>
          <p:cNvPr id="5" name="Picture 4" descr="Graphical user interface, application&#10;&#10;Description automatically generated">
            <a:extLst>
              <a:ext uri="{FF2B5EF4-FFF2-40B4-BE49-F238E27FC236}">
                <a16:creationId xmlns:a16="http://schemas.microsoft.com/office/drawing/2014/main" id="{2E400EDF-C0E6-AA44-976C-DA4AA7341D30}"/>
              </a:ext>
            </a:extLst>
          </p:cNvPr>
          <p:cNvPicPr>
            <a:picLocks noChangeAspect="1"/>
          </p:cNvPicPr>
          <p:nvPr/>
        </p:nvPicPr>
        <p:blipFill>
          <a:blip r:embed="rId4"/>
          <a:stretch>
            <a:fillRect/>
          </a:stretch>
        </p:blipFill>
        <p:spPr>
          <a:xfrm>
            <a:off x="8062800" y="221245"/>
            <a:ext cx="3598745" cy="5745636"/>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Freeform 1">
            <a:extLst>
              <a:ext uri="{FF2B5EF4-FFF2-40B4-BE49-F238E27FC236}">
                <a16:creationId xmlns:a16="http://schemas.microsoft.com/office/drawing/2014/main" id="{EEB7126B-2534-DA4C-B26B-797E4720B393}"/>
              </a:ext>
            </a:extLst>
          </p:cNvPr>
          <p:cNvSpPr/>
          <p:nvPr/>
        </p:nvSpPr>
        <p:spPr>
          <a:xfrm>
            <a:off x="370390" y="1898248"/>
            <a:ext cx="7893934" cy="312517"/>
          </a:xfrm>
          <a:custGeom>
            <a:avLst/>
            <a:gdLst>
              <a:gd name="connsiteX0" fmla="*/ 69448 w 7893934"/>
              <a:gd name="connsiteY0" fmla="*/ 0 h 312517"/>
              <a:gd name="connsiteX1" fmla="*/ 0 w 7893934"/>
              <a:gd name="connsiteY1" fmla="*/ 312517 h 312517"/>
              <a:gd name="connsiteX2" fmla="*/ 7893934 w 7893934"/>
              <a:gd name="connsiteY2" fmla="*/ 312517 h 312517"/>
              <a:gd name="connsiteX3" fmla="*/ 4942390 w 7893934"/>
              <a:gd name="connsiteY3" fmla="*/ 11575 h 312517"/>
              <a:gd name="connsiteX4" fmla="*/ 69448 w 7893934"/>
              <a:gd name="connsiteY4" fmla="*/ 0 h 31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934" h="312517">
                <a:moveTo>
                  <a:pt x="69448" y="0"/>
                </a:moveTo>
                <a:lnTo>
                  <a:pt x="0" y="312517"/>
                </a:lnTo>
                <a:lnTo>
                  <a:pt x="7893934" y="312517"/>
                </a:lnTo>
                <a:lnTo>
                  <a:pt x="4942390" y="11575"/>
                </a:lnTo>
                <a:lnTo>
                  <a:pt x="69448" y="0"/>
                </a:lnTo>
                <a:close/>
              </a:path>
            </a:pathLst>
          </a:custGeom>
          <a:solidFill>
            <a:schemeClr val="accent2">
              <a:lumMod val="20000"/>
              <a:lumOff val="80000"/>
              <a:alpha val="604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6</a:t>
            </a:fld>
            <a:endParaRPr sz="1200" b="1">
              <a:solidFill>
                <a:schemeClr val="lt1"/>
              </a:solidFill>
              <a:latin typeface="Arial"/>
              <a:ea typeface="Arial"/>
              <a:cs typeface="Arial"/>
              <a:sym typeface="Arial"/>
            </a:endParaRPr>
          </a:p>
        </p:txBody>
      </p:sp>
      <p:sp>
        <p:nvSpPr>
          <p:cNvPr id="10" name="Google Shape;89;p5">
            <a:extLst>
              <a:ext uri="{FF2B5EF4-FFF2-40B4-BE49-F238E27FC236}">
                <a16:creationId xmlns:a16="http://schemas.microsoft.com/office/drawing/2014/main" id="{BE1C72EB-7933-7044-8B73-E421E9458F8F}"/>
              </a:ext>
            </a:extLst>
          </p:cNvPr>
          <p:cNvSpPr/>
          <p:nvPr/>
        </p:nvSpPr>
        <p:spPr>
          <a:xfrm>
            <a:off x="740646" y="914237"/>
            <a:ext cx="512064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93;p5">
            <a:extLst>
              <a:ext uri="{FF2B5EF4-FFF2-40B4-BE49-F238E27FC236}">
                <a16:creationId xmlns:a16="http://schemas.microsoft.com/office/drawing/2014/main" id="{4AED23F6-52AE-F04B-A672-8BA97B5CB37A}"/>
              </a:ext>
            </a:extLst>
          </p:cNvPr>
          <p:cNvSpPr txBox="1"/>
          <p:nvPr/>
        </p:nvSpPr>
        <p:spPr>
          <a:xfrm>
            <a:off x="379984" y="509636"/>
            <a:ext cx="6147816" cy="769401"/>
          </a:xfrm>
          <a:prstGeom prst="rect">
            <a:avLst/>
          </a:prstGeom>
          <a:noFill/>
          <a:ln>
            <a:noFill/>
          </a:ln>
        </p:spPr>
        <p:txBody>
          <a:bodyPr spcFirstLastPara="1" wrap="square" lIns="91425" tIns="45700" rIns="91425" bIns="45700" anchor="t" anchorCtr="0">
            <a:spAutoFit/>
          </a:bodyPr>
          <a:lstStyle/>
          <a:p>
            <a:pPr lvl="0">
              <a:lnSpc>
                <a:spcPct val="110000"/>
              </a:lnSpc>
            </a:pPr>
            <a:r>
              <a:rPr lang="en-US" sz="4000" b="1" dirty="0">
                <a:solidFill>
                  <a:schemeClr val="accent1"/>
                </a:solidFill>
              </a:rPr>
              <a:t>How to use the report</a:t>
            </a:r>
          </a:p>
        </p:txBody>
      </p:sp>
      <p:pic>
        <p:nvPicPr>
          <p:cNvPr id="15" name="Picture 14" descr="Table&#10;&#10;Description automatically generated with medium confidence">
            <a:extLst>
              <a:ext uri="{FF2B5EF4-FFF2-40B4-BE49-F238E27FC236}">
                <a16:creationId xmlns:a16="http://schemas.microsoft.com/office/drawing/2014/main" id="{B796F0C2-16B6-F041-85AE-691C64BC233A}"/>
              </a:ext>
            </a:extLst>
          </p:cNvPr>
          <p:cNvPicPr>
            <a:picLocks noChangeAspect="1"/>
          </p:cNvPicPr>
          <p:nvPr/>
        </p:nvPicPr>
        <p:blipFill rotWithShape="1">
          <a:blip r:embed="rId4"/>
          <a:srcRect l="25941" b="78870"/>
          <a:stretch/>
        </p:blipFill>
        <p:spPr>
          <a:xfrm>
            <a:off x="436323" y="1399288"/>
            <a:ext cx="11385183" cy="435570"/>
          </a:xfrm>
          <a:prstGeom prst="rect">
            <a:avLst/>
          </a:prstGeom>
        </p:spPr>
      </p:pic>
      <p:sp>
        <p:nvSpPr>
          <p:cNvPr id="13" name="Rectangle 12">
            <a:extLst>
              <a:ext uri="{FF2B5EF4-FFF2-40B4-BE49-F238E27FC236}">
                <a16:creationId xmlns:a16="http://schemas.microsoft.com/office/drawing/2014/main" id="{60C33FCE-1F2A-364B-B345-604F85F4086E}"/>
              </a:ext>
            </a:extLst>
          </p:cNvPr>
          <p:cNvSpPr/>
          <p:nvPr/>
        </p:nvSpPr>
        <p:spPr>
          <a:xfrm>
            <a:off x="436323" y="1309685"/>
            <a:ext cx="4888031" cy="60039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4A54963-22C7-7047-B6D4-858454CC98AA}"/>
              </a:ext>
            </a:extLst>
          </p:cNvPr>
          <p:cNvPicPr>
            <a:picLocks noChangeAspect="1"/>
          </p:cNvPicPr>
          <p:nvPr/>
        </p:nvPicPr>
        <p:blipFill>
          <a:blip r:embed="rId5"/>
          <a:stretch>
            <a:fillRect/>
          </a:stretch>
        </p:blipFill>
        <p:spPr>
          <a:xfrm>
            <a:off x="379984" y="2192547"/>
            <a:ext cx="7884340" cy="708286"/>
          </a:xfrm>
          <a:prstGeom prst="rect">
            <a:avLst/>
          </a:prstGeom>
        </p:spPr>
      </p:pic>
      <p:sp>
        <p:nvSpPr>
          <p:cNvPr id="19" name="Google Shape;48;p2">
            <a:extLst>
              <a:ext uri="{FF2B5EF4-FFF2-40B4-BE49-F238E27FC236}">
                <a16:creationId xmlns:a16="http://schemas.microsoft.com/office/drawing/2014/main" id="{F5ACFCB9-3BE6-4F42-873C-2044DA50ABD8}"/>
              </a:ext>
            </a:extLst>
          </p:cNvPr>
          <p:cNvSpPr txBox="1"/>
          <p:nvPr/>
        </p:nvSpPr>
        <p:spPr>
          <a:xfrm>
            <a:off x="6095021" y="3650176"/>
            <a:ext cx="5086152" cy="2428273"/>
          </a:xfrm>
          <a:prstGeom prst="rect">
            <a:avLst/>
          </a:prstGeom>
          <a:noFill/>
          <a:ln>
            <a:noFill/>
          </a:ln>
        </p:spPr>
        <p:txBody>
          <a:bodyPr spcFirstLastPara="1" wrap="square" lIns="91425" tIns="45700" rIns="91425" bIns="45700" anchor="t" anchorCtr="0">
            <a:noAutofit/>
          </a:bodyPr>
          <a:lstStyle/>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Do the sales and inventory percentages match and make sense?</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Sometimes you may find classes are taking up too much or too little inventory from the group and it’s affecting sales. </a:t>
            </a:r>
          </a:p>
          <a:p>
            <a:pPr marL="285750" indent="-285750">
              <a:buClr>
                <a:schemeClr val="accent1"/>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A1D11B1-F578-814A-BE7B-58F08E60C86A}"/>
              </a:ext>
            </a:extLst>
          </p:cNvPr>
          <p:cNvSpPr txBox="1"/>
          <p:nvPr/>
        </p:nvSpPr>
        <p:spPr>
          <a:xfrm>
            <a:off x="1406962" y="3650176"/>
            <a:ext cx="4419600" cy="2015936"/>
          </a:xfrm>
          <a:prstGeom prst="rect">
            <a:avLst/>
          </a:prstGeom>
          <a:noFill/>
        </p:spPr>
        <p:txBody>
          <a:bodyPr wrap="square">
            <a:spAutoFit/>
          </a:bodyPr>
          <a:lstStyle/>
          <a:p>
            <a:pPr marL="0" indent="0">
              <a:buNone/>
            </a:pPr>
            <a:r>
              <a:rPr lang="en-US" sz="2500" b="1" dirty="0">
                <a:solidFill>
                  <a:schemeClr val="accent1"/>
                </a:solidFill>
                <a:latin typeface="Arial" panose="020B0604020202020204" pitchFamily="34" charset="0"/>
                <a:cs typeface="Arial" panose="020B0604020202020204" pitchFamily="34" charset="0"/>
              </a:rPr>
              <a:t>See actual sales and inventory for a class/ category/location and drill down from whichever top-level you choose.</a:t>
            </a:r>
          </a:p>
        </p:txBody>
      </p:sp>
    </p:spTree>
    <p:extLst>
      <p:ext uri="{BB962C8B-B14F-4D97-AF65-F5344CB8AC3E}">
        <p14:creationId xmlns:p14="http://schemas.microsoft.com/office/powerpoint/2010/main" val="36194003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12" name="Picture 11">
            <a:extLst>
              <a:ext uri="{FF2B5EF4-FFF2-40B4-BE49-F238E27FC236}">
                <a16:creationId xmlns:a16="http://schemas.microsoft.com/office/drawing/2014/main" id="{C75ED64B-9FAD-A94A-973A-0ED07ACD3508}"/>
              </a:ext>
            </a:extLst>
          </p:cNvPr>
          <p:cNvPicPr>
            <a:picLocks noChangeAspect="1"/>
          </p:cNvPicPr>
          <p:nvPr/>
        </p:nvPicPr>
        <p:blipFill>
          <a:blip r:embed="rId3"/>
          <a:stretch>
            <a:fillRect/>
          </a:stretch>
        </p:blipFill>
        <p:spPr>
          <a:xfrm>
            <a:off x="4089542" y="2220067"/>
            <a:ext cx="6682060" cy="759325"/>
          </a:xfrm>
          <a:prstGeom prst="rect">
            <a:avLst/>
          </a:prstGeom>
        </p:spPr>
      </p:pic>
      <p:sp>
        <p:nvSpPr>
          <p:cNvPr id="19" name="Trapezoid 18">
            <a:extLst>
              <a:ext uri="{FF2B5EF4-FFF2-40B4-BE49-F238E27FC236}">
                <a16:creationId xmlns:a16="http://schemas.microsoft.com/office/drawing/2014/main" id="{7819EAEC-6A71-CE41-BA79-C86A8409987F}"/>
              </a:ext>
            </a:extLst>
          </p:cNvPr>
          <p:cNvSpPr/>
          <p:nvPr/>
        </p:nvSpPr>
        <p:spPr>
          <a:xfrm>
            <a:off x="4089542" y="1919865"/>
            <a:ext cx="6682060" cy="300202"/>
          </a:xfrm>
          <a:prstGeom prst="trapezoid">
            <a:avLst>
              <a:gd name="adj" fmla="val 4247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4">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7</a:t>
            </a:fld>
            <a:endParaRPr sz="1200" b="1">
              <a:solidFill>
                <a:schemeClr val="lt1"/>
              </a:solidFill>
              <a:latin typeface="Arial"/>
              <a:ea typeface="Arial"/>
              <a:cs typeface="Arial"/>
              <a:sym typeface="Arial"/>
            </a:endParaRPr>
          </a:p>
        </p:txBody>
      </p:sp>
      <p:sp>
        <p:nvSpPr>
          <p:cNvPr id="10" name="Google Shape;89;p5">
            <a:extLst>
              <a:ext uri="{FF2B5EF4-FFF2-40B4-BE49-F238E27FC236}">
                <a16:creationId xmlns:a16="http://schemas.microsoft.com/office/drawing/2014/main" id="{A7219F4F-3DCD-5F46-AB2A-C55F9CC5FACA}"/>
              </a:ext>
            </a:extLst>
          </p:cNvPr>
          <p:cNvSpPr/>
          <p:nvPr/>
        </p:nvSpPr>
        <p:spPr>
          <a:xfrm>
            <a:off x="740646" y="914237"/>
            <a:ext cx="512064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93;p5">
            <a:extLst>
              <a:ext uri="{FF2B5EF4-FFF2-40B4-BE49-F238E27FC236}">
                <a16:creationId xmlns:a16="http://schemas.microsoft.com/office/drawing/2014/main" id="{CF00419B-D68D-384D-82CF-F9AA45614C18}"/>
              </a:ext>
            </a:extLst>
          </p:cNvPr>
          <p:cNvSpPr txBox="1"/>
          <p:nvPr/>
        </p:nvSpPr>
        <p:spPr>
          <a:xfrm>
            <a:off x="379984" y="509636"/>
            <a:ext cx="6147816" cy="769401"/>
          </a:xfrm>
          <a:prstGeom prst="rect">
            <a:avLst/>
          </a:prstGeom>
          <a:noFill/>
          <a:ln>
            <a:noFill/>
          </a:ln>
        </p:spPr>
        <p:txBody>
          <a:bodyPr spcFirstLastPara="1" wrap="square" lIns="91425" tIns="45700" rIns="91425" bIns="45700" anchor="t" anchorCtr="0">
            <a:spAutoFit/>
          </a:bodyPr>
          <a:lstStyle/>
          <a:p>
            <a:pPr lvl="0">
              <a:lnSpc>
                <a:spcPct val="110000"/>
              </a:lnSpc>
            </a:pPr>
            <a:r>
              <a:rPr lang="en-US" sz="4000" b="1" dirty="0">
                <a:solidFill>
                  <a:schemeClr val="accent1"/>
                </a:solidFill>
              </a:rPr>
              <a:t>How to use the report</a:t>
            </a:r>
          </a:p>
        </p:txBody>
      </p:sp>
      <p:pic>
        <p:nvPicPr>
          <p:cNvPr id="15" name="Picture 14" descr="Table&#10;&#10;Description automatically generated with medium confidence">
            <a:extLst>
              <a:ext uri="{FF2B5EF4-FFF2-40B4-BE49-F238E27FC236}">
                <a16:creationId xmlns:a16="http://schemas.microsoft.com/office/drawing/2014/main" id="{C86DEAA5-9EDC-DA42-A6D1-A668F43AE9A9}"/>
              </a:ext>
            </a:extLst>
          </p:cNvPr>
          <p:cNvPicPr>
            <a:picLocks noChangeAspect="1"/>
          </p:cNvPicPr>
          <p:nvPr/>
        </p:nvPicPr>
        <p:blipFill rotWithShape="1">
          <a:blip r:embed="rId5"/>
          <a:srcRect l="25941" b="78870"/>
          <a:stretch/>
        </p:blipFill>
        <p:spPr>
          <a:xfrm>
            <a:off x="436323" y="1399288"/>
            <a:ext cx="11385183" cy="435570"/>
          </a:xfrm>
          <a:prstGeom prst="rect">
            <a:avLst/>
          </a:prstGeom>
        </p:spPr>
      </p:pic>
      <p:sp>
        <p:nvSpPr>
          <p:cNvPr id="16" name="Rectangle 15">
            <a:extLst>
              <a:ext uri="{FF2B5EF4-FFF2-40B4-BE49-F238E27FC236}">
                <a16:creationId xmlns:a16="http://schemas.microsoft.com/office/drawing/2014/main" id="{9DE6689E-C760-F14A-8778-6612F478E59E}"/>
              </a:ext>
            </a:extLst>
          </p:cNvPr>
          <p:cNvSpPr/>
          <p:nvPr/>
        </p:nvSpPr>
        <p:spPr>
          <a:xfrm>
            <a:off x="5359336" y="1309685"/>
            <a:ext cx="4142473" cy="60039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48;p2">
            <a:extLst>
              <a:ext uri="{FF2B5EF4-FFF2-40B4-BE49-F238E27FC236}">
                <a16:creationId xmlns:a16="http://schemas.microsoft.com/office/drawing/2014/main" id="{01912D96-EF6D-254A-8F56-D7AE4F2018F9}"/>
              </a:ext>
            </a:extLst>
          </p:cNvPr>
          <p:cNvSpPr txBox="1"/>
          <p:nvPr/>
        </p:nvSpPr>
        <p:spPr>
          <a:xfrm>
            <a:off x="5231757" y="3650176"/>
            <a:ext cx="6296657" cy="2428273"/>
          </a:xfrm>
          <a:prstGeom prst="rect">
            <a:avLst/>
          </a:prstGeom>
          <a:noFill/>
          <a:ln>
            <a:noFill/>
          </a:ln>
        </p:spPr>
        <p:txBody>
          <a:bodyPr spcFirstLastPara="1" wrap="square" lIns="91425" tIns="45700" rIns="91425" bIns="45700" anchor="t" anchorCtr="0">
            <a:noAutofit/>
          </a:bodyPr>
          <a:lstStyle/>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How well did your purchases work for you?</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The cost of purchase percentage will help identify any red flags here as it shows the relationship between the amount purchased at cost and sales for the same period. </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When purchases at cost get too close to the sales number (a higher percentages) it shows you may have overbought.</a:t>
            </a:r>
          </a:p>
          <a:p>
            <a:pPr marL="285750" indent="-285750">
              <a:buClr>
                <a:schemeClr val="accent1"/>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EF6A458-A2EC-4D4E-B144-5C08029C5A9B}"/>
              </a:ext>
            </a:extLst>
          </p:cNvPr>
          <p:cNvSpPr txBox="1"/>
          <p:nvPr/>
        </p:nvSpPr>
        <p:spPr>
          <a:xfrm>
            <a:off x="1358068" y="3650176"/>
            <a:ext cx="3523853" cy="1631216"/>
          </a:xfrm>
          <a:prstGeom prst="rect">
            <a:avLst/>
          </a:prstGeom>
          <a:noFill/>
        </p:spPr>
        <p:txBody>
          <a:bodyPr wrap="square">
            <a:spAutoFit/>
          </a:bodyPr>
          <a:lstStyle/>
          <a:p>
            <a:pPr marL="0" indent="0">
              <a:buNone/>
            </a:pPr>
            <a:r>
              <a:rPr lang="en-US" sz="2500" b="1" dirty="0">
                <a:solidFill>
                  <a:schemeClr val="accent1"/>
                </a:solidFill>
                <a:latin typeface="Arial" panose="020B0604020202020204" pitchFamily="34" charset="0"/>
                <a:cs typeface="Arial" panose="020B0604020202020204" pitchFamily="34" charset="0"/>
              </a:rPr>
              <a:t>See inflow in the same view, note the cost, and compare to sales with COP%</a:t>
            </a:r>
          </a:p>
        </p:txBody>
      </p:sp>
    </p:spTree>
    <p:extLst>
      <p:ext uri="{BB962C8B-B14F-4D97-AF65-F5344CB8AC3E}">
        <p14:creationId xmlns:p14="http://schemas.microsoft.com/office/powerpoint/2010/main" val="218546806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Freeform 1">
            <a:extLst>
              <a:ext uri="{FF2B5EF4-FFF2-40B4-BE49-F238E27FC236}">
                <a16:creationId xmlns:a16="http://schemas.microsoft.com/office/drawing/2014/main" id="{76FCBC02-4C02-C645-9CE3-66056245460D}"/>
              </a:ext>
            </a:extLst>
          </p:cNvPr>
          <p:cNvSpPr/>
          <p:nvPr/>
        </p:nvSpPr>
        <p:spPr>
          <a:xfrm>
            <a:off x="8704162" y="1909823"/>
            <a:ext cx="3113590" cy="289367"/>
          </a:xfrm>
          <a:custGeom>
            <a:avLst/>
            <a:gdLst>
              <a:gd name="connsiteX0" fmla="*/ 0 w 3113590"/>
              <a:gd name="connsiteY0" fmla="*/ 266218 h 289367"/>
              <a:gd name="connsiteX1" fmla="*/ 1053296 w 3113590"/>
              <a:gd name="connsiteY1" fmla="*/ 0 h 289367"/>
              <a:gd name="connsiteX2" fmla="*/ 3113590 w 3113590"/>
              <a:gd name="connsiteY2" fmla="*/ 0 h 289367"/>
              <a:gd name="connsiteX3" fmla="*/ 3102015 w 3113590"/>
              <a:gd name="connsiteY3" fmla="*/ 289367 h 289367"/>
              <a:gd name="connsiteX4" fmla="*/ 0 w 3113590"/>
              <a:gd name="connsiteY4" fmla="*/ 266218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590" h="289367">
                <a:moveTo>
                  <a:pt x="0" y="266218"/>
                </a:moveTo>
                <a:lnTo>
                  <a:pt x="1053296" y="0"/>
                </a:lnTo>
                <a:lnTo>
                  <a:pt x="3113590" y="0"/>
                </a:lnTo>
                <a:lnTo>
                  <a:pt x="3102015" y="289367"/>
                </a:lnTo>
                <a:lnTo>
                  <a:pt x="0" y="266218"/>
                </a:lnTo>
                <a:close/>
              </a:path>
            </a:pathLst>
          </a:custGeom>
          <a:solidFill>
            <a:schemeClr val="accent2">
              <a:lumMod val="20000"/>
              <a:lumOff val="80000"/>
              <a:alpha val="604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68" name="Google Shape;68;p4"/>
          <p:cNvGrpSpPr/>
          <p:nvPr/>
        </p:nvGrpSpPr>
        <p:grpSpPr>
          <a:xfrm>
            <a:off x="-191856" y="6095983"/>
            <a:ext cx="12010280" cy="637252"/>
            <a:chOff x="-191856" y="6095983"/>
            <a:chExt cx="12010280" cy="637252"/>
          </a:xfrm>
        </p:grpSpPr>
        <p:sp>
          <p:nvSpPr>
            <p:cNvPr id="69" name="Google Shape;69;p4"/>
            <p:cNvSpPr/>
            <p:nvPr/>
          </p:nvSpPr>
          <p:spPr>
            <a:xfrm>
              <a:off x="-191856" y="6216848"/>
              <a:ext cx="11102385" cy="419907"/>
            </a:xfrm>
            <a:prstGeom prst="parallelogram">
              <a:avLst>
                <a:gd name="adj" fmla="val 25000"/>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0" name="Google Shape;70;p4"/>
            <p:cNvPicPr preferRelativeResize="0"/>
            <p:nvPr/>
          </p:nvPicPr>
          <p:blipFill rotWithShape="1">
            <a:blip r:embed="rId3">
              <a:alphaModFix/>
            </a:blip>
            <a:srcRect/>
            <a:stretch/>
          </p:blipFill>
          <p:spPr>
            <a:xfrm>
              <a:off x="11181172" y="6095983"/>
              <a:ext cx="637252" cy="637252"/>
            </a:xfrm>
            <a:prstGeom prst="rect">
              <a:avLst/>
            </a:prstGeom>
            <a:noFill/>
            <a:ln>
              <a:noFill/>
            </a:ln>
          </p:spPr>
        </p:pic>
      </p:grpSp>
      <p:sp>
        <p:nvSpPr>
          <p:cNvPr id="71" name="Google Shape;71;p4"/>
          <p:cNvSpPr txBox="1"/>
          <p:nvPr/>
        </p:nvSpPr>
        <p:spPr>
          <a:xfrm>
            <a:off x="379984" y="6293626"/>
            <a:ext cx="5513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1">
                <a:solidFill>
                  <a:schemeClr val="lt1"/>
                </a:solidFill>
                <a:latin typeface="Arial"/>
                <a:ea typeface="Arial"/>
                <a:cs typeface="Arial"/>
                <a:sym typeface="Arial"/>
              </a:rPr>
              <a:t>8</a:t>
            </a:fld>
            <a:endParaRPr sz="1200" b="1">
              <a:solidFill>
                <a:schemeClr val="lt1"/>
              </a:solidFill>
              <a:latin typeface="Arial"/>
              <a:ea typeface="Arial"/>
              <a:cs typeface="Arial"/>
              <a:sym typeface="Arial"/>
            </a:endParaRPr>
          </a:p>
        </p:txBody>
      </p:sp>
      <p:pic>
        <p:nvPicPr>
          <p:cNvPr id="10" name="Picture 9" descr="Logo&#10;&#10;Description automatically generated">
            <a:extLst>
              <a:ext uri="{FF2B5EF4-FFF2-40B4-BE49-F238E27FC236}">
                <a16:creationId xmlns:a16="http://schemas.microsoft.com/office/drawing/2014/main" id="{CAD03350-A44D-AA48-890F-0B12DD636E96}"/>
              </a:ext>
            </a:extLst>
          </p:cNvPr>
          <p:cNvPicPr>
            <a:picLocks noChangeAspect="1"/>
          </p:cNvPicPr>
          <p:nvPr/>
        </p:nvPicPr>
        <p:blipFill>
          <a:blip r:embed="rId4"/>
          <a:stretch>
            <a:fillRect/>
          </a:stretch>
        </p:blipFill>
        <p:spPr>
          <a:xfrm>
            <a:off x="8711823" y="2165419"/>
            <a:ext cx="3106601" cy="637252"/>
          </a:xfrm>
          <a:prstGeom prst="rect">
            <a:avLst/>
          </a:prstGeom>
        </p:spPr>
      </p:pic>
      <p:sp>
        <p:nvSpPr>
          <p:cNvPr id="11" name="Google Shape;89;p5">
            <a:extLst>
              <a:ext uri="{FF2B5EF4-FFF2-40B4-BE49-F238E27FC236}">
                <a16:creationId xmlns:a16="http://schemas.microsoft.com/office/drawing/2014/main" id="{6BD8EE71-D21C-1042-B66D-0D3400FE4C05}"/>
              </a:ext>
            </a:extLst>
          </p:cNvPr>
          <p:cNvSpPr/>
          <p:nvPr/>
        </p:nvSpPr>
        <p:spPr>
          <a:xfrm>
            <a:off x="740646" y="914237"/>
            <a:ext cx="5120640" cy="298235"/>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93;p5">
            <a:extLst>
              <a:ext uri="{FF2B5EF4-FFF2-40B4-BE49-F238E27FC236}">
                <a16:creationId xmlns:a16="http://schemas.microsoft.com/office/drawing/2014/main" id="{B4F30BF1-29B1-1847-9D5F-F0A300A3799B}"/>
              </a:ext>
            </a:extLst>
          </p:cNvPr>
          <p:cNvSpPr txBox="1"/>
          <p:nvPr/>
        </p:nvSpPr>
        <p:spPr>
          <a:xfrm>
            <a:off x="379984" y="509636"/>
            <a:ext cx="6147816" cy="769401"/>
          </a:xfrm>
          <a:prstGeom prst="rect">
            <a:avLst/>
          </a:prstGeom>
          <a:noFill/>
          <a:ln>
            <a:noFill/>
          </a:ln>
        </p:spPr>
        <p:txBody>
          <a:bodyPr spcFirstLastPara="1" wrap="square" lIns="91425" tIns="45700" rIns="91425" bIns="45700" anchor="t" anchorCtr="0">
            <a:spAutoFit/>
          </a:bodyPr>
          <a:lstStyle/>
          <a:p>
            <a:pPr lvl="0">
              <a:lnSpc>
                <a:spcPct val="110000"/>
              </a:lnSpc>
            </a:pPr>
            <a:r>
              <a:rPr lang="en-US" sz="4000" b="1" dirty="0">
                <a:solidFill>
                  <a:schemeClr val="accent1"/>
                </a:solidFill>
              </a:rPr>
              <a:t>How to use the report</a:t>
            </a:r>
          </a:p>
        </p:txBody>
      </p:sp>
      <p:pic>
        <p:nvPicPr>
          <p:cNvPr id="15" name="Picture 14" descr="Table&#10;&#10;Description automatically generated with medium confidence">
            <a:extLst>
              <a:ext uri="{FF2B5EF4-FFF2-40B4-BE49-F238E27FC236}">
                <a16:creationId xmlns:a16="http://schemas.microsoft.com/office/drawing/2014/main" id="{50631FFE-B595-1843-876C-A8F0742B232D}"/>
              </a:ext>
            </a:extLst>
          </p:cNvPr>
          <p:cNvPicPr>
            <a:picLocks noChangeAspect="1"/>
          </p:cNvPicPr>
          <p:nvPr/>
        </p:nvPicPr>
        <p:blipFill rotWithShape="1">
          <a:blip r:embed="rId5"/>
          <a:srcRect l="25941" b="78870"/>
          <a:stretch/>
        </p:blipFill>
        <p:spPr>
          <a:xfrm>
            <a:off x="436323" y="1399288"/>
            <a:ext cx="11385183" cy="435570"/>
          </a:xfrm>
          <a:prstGeom prst="rect">
            <a:avLst/>
          </a:prstGeom>
        </p:spPr>
      </p:pic>
      <p:sp>
        <p:nvSpPr>
          <p:cNvPr id="16" name="Rectangle 15">
            <a:extLst>
              <a:ext uri="{FF2B5EF4-FFF2-40B4-BE49-F238E27FC236}">
                <a16:creationId xmlns:a16="http://schemas.microsoft.com/office/drawing/2014/main" id="{05AED0B9-F407-5840-AA1A-936F128687FC}"/>
              </a:ext>
            </a:extLst>
          </p:cNvPr>
          <p:cNvSpPr/>
          <p:nvPr/>
        </p:nvSpPr>
        <p:spPr>
          <a:xfrm>
            <a:off x="9757458" y="1309685"/>
            <a:ext cx="2060966" cy="60039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48;p2">
            <a:extLst>
              <a:ext uri="{FF2B5EF4-FFF2-40B4-BE49-F238E27FC236}">
                <a16:creationId xmlns:a16="http://schemas.microsoft.com/office/drawing/2014/main" id="{CFE167AD-8E55-4944-A14B-8F822D3E557E}"/>
              </a:ext>
            </a:extLst>
          </p:cNvPr>
          <p:cNvSpPr txBox="1"/>
          <p:nvPr/>
        </p:nvSpPr>
        <p:spPr>
          <a:xfrm>
            <a:off x="5231757" y="3650176"/>
            <a:ext cx="6296657" cy="2428273"/>
          </a:xfrm>
          <a:prstGeom prst="rect">
            <a:avLst/>
          </a:prstGeom>
          <a:noFill/>
          <a:ln>
            <a:noFill/>
          </a:ln>
        </p:spPr>
        <p:txBody>
          <a:bodyPr spcFirstLastPara="1" wrap="square" lIns="91425" tIns="45700" rIns="91425" bIns="45700" anchor="t" anchorCtr="0">
            <a:noAutofit/>
          </a:bodyPr>
          <a:lstStyle/>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Guide follow-up questions: What is causing IMUs to be down and markdowns to be up in a given assortment?</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This report helps drive deeper reviews of pricing strategies, vendor report cards, and best/worst seller reports.</a:t>
            </a:r>
          </a:p>
          <a:p>
            <a:pPr marL="285750" indent="-285750">
              <a:buClr>
                <a:schemeClr val="accent1"/>
              </a:buClr>
              <a:buFont typeface="Arial" panose="020B0604020202020204" pitchFamily="34" charset="0"/>
              <a:buChar char="•"/>
            </a:pPr>
            <a:r>
              <a:rPr lang="en-US" sz="1800" dirty="0">
                <a:latin typeface="Arial" panose="020B0604020202020204" pitchFamily="34" charset="0"/>
                <a:cs typeface="Arial" panose="020B0604020202020204" pitchFamily="34" charset="0"/>
              </a:rPr>
              <a:t>Adding in child classes helps narrow down which merchandise is failing to perform. </a:t>
            </a:r>
          </a:p>
          <a:p>
            <a:pPr marL="285750" indent="-285750">
              <a:buClr>
                <a:schemeClr val="accent1"/>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E2112B-33FD-674A-BFC3-C729EBECA412}"/>
              </a:ext>
            </a:extLst>
          </p:cNvPr>
          <p:cNvSpPr txBox="1"/>
          <p:nvPr/>
        </p:nvSpPr>
        <p:spPr>
          <a:xfrm>
            <a:off x="931314" y="3650176"/>
            <a:ext cx="3950607" cy="2015936"/>
          </a:xfrm>
          <a:prstGeom prst="rect">
            <a:avLst/>
          </a:prstGeom>
          <a:noFill/>
        </p:spPr>
        <p:txBody>
          <a:bodyPr wrap="square">
            <a:spAutoFit/>
          </a:bodyPr>
          <a:lstStyle/>
          <a:p>
            <a:pPr marL="0" indent="0">
              <a:buNone/>
            </a:pPr>
            <a:r>
              <a:rPr lang="en-US" sz="2500" b="1" dirty="0">
                <a:solidFill>
                  <a:schemeClr val="accent1"/>
                </a:solidFill>
                <a:latin typeface="Arial" panose="020B0604020202020204" pitchFamily="34" charset="0"/>
                <a:cs typeface="Arial" panose="020B0604020202020204" pitchFamily="34" charset="0"/>
              </a:rPr>
              <a:t>Looking at the initial markups, markdowns and maintained markups is a great way to recap a season or quarter. </a:t>
            </a:r>
          </a:p>
        </p:txBody>
      </p:sp>
    </p:spTree>
    <p:extLst>
      <p:ext uri="{BB962C8B-B14F-4D97-AF65-F5344CB8AC3E}">
        <p14:creationId xmlns:p14="http://schemas.microsoft.com/office/powerpoint/2010/main" val="6535760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4"/>
          <p:cNvSpPr txBox="1">
            <a:spLocks noGrp="1"/>
          </p:cNvSpPr>
          <p:nvPr>
            <p:ph type="title"/>
          </p:nvPr>
        </p:nvSpPr>
        <p:spPr>
          <a:xfrm>
            <a:off x="149087" y="250813"/>
            <a:ext cx="11512800" cy="646500"/>
          </a:xfrm>
          <a:prstGeom prst="rect">
            <a:avLst/>
          </a:prstGeom>
          <a:noFill/>
          <a:ln>
            <a:noFill/>
          </a:ln>
        </p:spPr>
        <p:txBody>
          <a:bodyPr spcFirstLastPara="1" wrap="square" lIns="0" tIns="0" rIns="0" bIns="91425" anchor="t" anchorCtr="0">
            <a:spAutoFit/>
          </a:bodyPr>
          <a:lstStyle/>
          <a:p>
            <a:pPr marL="0" lvl="0" indent="0" algn="l" rtl="0">
              <a:lnSpc>
                <a:spcPct val="90000"/>
              </a:lnSpc>
              <a:spcBef>
                <a:spcPts val="0"/>
              </a:spcBef>
              <a:spcAft>
                <a:spcPts val="0"/>
              </a:spcAft>
              <a:buClr>
                <a:schemeClr val="accent1"/>
              </a:buClr>
              <a:buSzPts val="4000"/>
              <a:buFont typeface="Arial"/>
              <a:buNone/>
            </a:pPr>
            <a:r>
              <a:rPr lang="en-US"/>
              <a:t>Plan Review Meeting: </a:t>
            </a:r>
            <a:r>
              <a:rPr lang="en-US" sz="2800"/>
              <a:t>Class Performance</a:t>
            </a:r>
            <a:endParaRPr sz="4000" b="1">
              <a:solidFill>
                <a:schemeClr val="accent1"/>
              </a:solidFill>
              <a:latin typeface="Arial"/>
              <a:ea typeface="Arial"/>
              <a:cs typeface="Arial"/>
              <a:sym typeface="Arial"/>
            </a:endParaRPr>
          </a:p>
        </p:txBody>
      </p:sp>
      <p:sp>
        <p:nvSpPr>
          <p:cNvPr id="299" name="Google Shape;299;p14"/>
          <p:cNvSpPr txBox="1">
            <a:spLocks noGrp="1"/>
          </p:cNvSpPr>
          <p:nvPr>
            <p:ph type="body" idx="1"/>
          </p:nvPr>
        </p:nvSpPr>
        <p:spPr>
          <a:xfrm>
            <a:off x="149087" y="974035"/>
            <a:ext cx="11512827" cy="1400225"/>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1800"/>
              <a:buNone/>
            </a:pPr>
            <a:r>
              <a:rPr lang="en-US" sz="1800"/>
              <a:t>The class performance report is used to analyze other metrics and KPI’s. Like the inventory performance report, each of the columns can be sorted in ascending or descending order. </a:t>
            </a:r>
            <a:endParaRPr/>
          </a:p>
          <a:p>
            <a:pPr marL="0" lvl="0" indent="0" algn="l" rtl="0">
              <a:lnSpc>
                <a:spcPct val="120000"/>
              </a:lnSpc>
              <a:spcBef>
                <a:spcPts val="1000"/>
              </a:spcBef>
              <a:spcAft>
                <a:spcPts val="0"/>
              </a:spcAft>
              <a:buSzPts val="1800"/>
              <a:buNone/>
            </a:pPr>
            <a:r>
              <a:rPr lang="en-US" sz="1800"/>
              <a:t>One of the very useful aspects of this report is the ability to:</a:t>
            </a:r>
            <a:endParaRPr/>
          </a:p>
          <a:p>
            <a:pPr marL="914400" lvl="1" indent="-457200" algn="l" rtl="0">
              <a:lnSpc>
                <a:spcPct val="120000"/>
              </a:lnSpc>
              <a:spcBef>
                <a:spcPts val="500"/>
              </a:spcBef>
              <a:spcAft>
                <a:spcPts val="0"/>
              </a:spcAft>
              <a:buSzPts val="1800"/>
              <a:buFont typeface="Calibri"/>
              <a:buAutoNum type="arabicPeriod"/>
            </a:pPr>
            <a:r>
              <a:rPr lang="en-US" sz="1800"/>
              <a:t>See the IMU, MDs, and MMU for each class side by side.</a:t>
            </a:r>
            <a:endParaRPr/>
          </a:p>
          <a:p>
            <a:pPr marL="914400" lvl="1" indent="-457200" algn="l" rtl="0">
              <a:lnSpc>
                <a:spcPct val="120000"/>
              </a:lnSpc>
              <a:spcBef>
                <a:spcPts val="500"/>
              </a:spcBef>
              <a:spcAft>
                <a:spcPts val="0"/>
              </a:spcAft>
              <a:buSzPts val="1800"/>
              <a:buFont typeface="Calibri"/>
              <a:buAutoNum type="arabicPeriod"/>
            </a:pPr>
            <a:r>
              <a:rPr lang="en-US" sz="1800"/>
              <a:t>Compare the above item’s class to class or to the store average.</a:t>
            </a:r>
            <a:endParaRPr/>
          </a:p>
        </p:txBody>
      </p:sp>
      <p:pic>
        <p:nvPicPr>
          <p:cNvPr id="300" name="Google Shape;300;p14"/>
          <p:cNvPicPr preferRelativeResize="0"/>
          <p:nvPr/>
        </p:nvPicPr>
        <p:blipFill rotWithShape="1">
          <a:blip r:embed="rId3">
            <a:alphaModFix/>
          </a:blip>
          <a:srcRect/>
          <a:stretch/>
        </p:blipFill>
        <p:spPr>
          <a:xfrm>
            <a:off x="-1" y="3136249"/>
            <a:ext cx="12210523" cy="2923558"/>
          </a:xfrm>
          <a:prstGeom prst="rect">
            <a:avLst/>
          </a:prstGeom>
          <a:noFill/>
          <a:ln>
            <a:noFill/>
          </a:ln>
        </p:spPr>
      </p:pic>
      <p:cxnSp>
        <p:nvCxnSpPr>
          <p:cNvPr id="301" name="Google Shape;301;p14"/>
          <p:cNvCxnSpPr/>
          <p:nvPr/>
        </p:nvCxnSpPr>
        <p:spPr>
          <a:xfrm rot="10800000" flipH="1">
            <a:off x="113950" y="818475"/>
            <a:ext cx="8640000" cy="6600"/>
          </a:xfrm>
          <a:prstGeom prst="straightConnector1">
            <a:avLst/>
          </a:prstGeom>
          <a:noFill/>
          <a:ln w="76200" cap="flat" cmpd="sng">
            <a:solidFill>
              <a:schemeClr val="accent4"/>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Theme">
  <a:themeElements>
    <a:clrScheme name="Management One">
      <a:dk1>
        <a:srgbClr val="000000"/>
      </a:dk1>
      <a:lt1>
        <a:srgbClr val="FFFFFF"/>
      </a:lt1>
      <a:dk2>
        <a:srgbClr val="414141"/>
      </a:dk2>
      <a:lt2>
        <a:srgbClr val="E7E6E6"/>
      </a:lt2>
      <a:accent1>
        <a:srgbClr val="674888"/>
      </a:accent1>
      <a:accent2>
        <a:srgbClr val="F37120"/>
      </a:accent2>
      <a:accent3>
        <a:srgbClr val="CDC8D1"/>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60467"/>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3356</TotalTime>
  <Words>743</Words>
  <Application>Microsoft Macintosh PowerPoint</Application>
  <PresentationFormat>Widescreen</PresentationFormat>
  <Paragraphs>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Black</vt: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Review Meeting: Class Performance</vt:lpstr>
      <vt:lpstr>Class Performance: Margins</vt:lpstr>
      <vt:lpstr>Class Performance: Margins</vt:lpstr>
      <vt:lpstr>Class Performance: Margins</vt:lpstr>
      <vt:lpstr>Class Performance: Margins</vt:lpstr>
      <vt:lpstr>Class Performance: Margins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sonyabunggi@outlook.com</dc:creator>
  <cp:lastModifiedBy>Danielle Douglas</cp:lastModifiedBy>
  <cp:revision>50</cp:revision>
  <dcterms:created xsi:type="dcterms:W3CDTF">2018-01-15T11:57:38Z</dcterms:created>
  <dcterms:modified xsi:type="dcterms:W3CDTF">2022-09-21T22:32:54Z</dcterms:modified>
</cp:coreProperties>
</file>