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336" r:id="rId2"/>
    <p:sldId id="330" r:id="rId3"/>
    <p:sldId id="329" r:id="rId4"/>
    <p:sldId id="331" r:id="rId5"/>
    <p:sldId id="332" r:id="rId6"/>
    <p:sldId id="333" r:id="rId7"/>
    <p:sldId id="334" r:id="rId8"/>
    <p:sldId id="337" r:id="rId9"/>
    <p:sldId id="263" r:id="rId10"/>
    <p:sldId id="264" r:id="rId11"/>
    <p:sldId id="265" r:id="rId12"/>
    <p:sldId id="266" r:id="rId13"/>
    <p:sldId id="267" r:id="rId14"/>
    <p:sldId id="268" r:id="rId15"/>
  </p:sldIdLst>
  <p:sldSz cx="12192000" cy="6858000"/>
  <p:notesSz cx="6858000" cy="9144000"/>
  <p:embeddedFontLst>
    <p:embeddedFont>
      <p:font typeface="Arial Black" panose="020B0604020202020204" pitchFamily="34" charset="0"/>
      <p:regular r:id="rId17"/>
      <p:bold r:id="rId18"/>
    </p:embeddedFon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4" roundtripDataSignature="AMtx7mjMx4fy+ltBi0cBgvUKIP6GPgvOQ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555"/>
    <p:restoredTop sz="87959"/>
  </p:normalViewPr>
  <p:slideViewPr>
    <p:cSldViewPr snapToGrid="0">
      <p:cViewPr varScale="1">
        <p:scale>
          <a:sx n="112" d="100"/>
          <a:sy n="112" d="100"/>
        </p:scale>
        <p:origin x="352"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6"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7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7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 name="Google Shape;3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600" dirty="0"/>
          </a:p>
        </p:txBody>
      </p:sp>
      <p:sp>
        <p:nvSpPr>
          <p:cNvPr id="31" name="Google Shape;3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3934152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b="1" i="0" u="none" strike="noStrike">
              <a:solidFill>
                <a:schemeClr val="dk1"/>
              </a:solidFill>
              <a:latin typeface="Calibri"/>
              <a:ea typeface="Calibri"/>
              <a:cs typeface="Calibri"/>
              <a:sym typeface="Calibri"/>
            </a:endParaRPr>
          </a:p>
        </p:txBody>
      </p:sp>
      <p:sp>
        <p:nvSpPr>
          <p:cNvPr id="40" name="Google Shape;4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None/>
            </a:pPr>
            <a:endParaRPr lang="en-US" sz="1100" dirty="0"/>
          </a:p>
        </p:txBody>
      </p:sp>
      <p:sp>
        <p:nvSpPr>
          <p:cNvPr id="66" name="Google Shape;6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678175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b="1" i="0" u="none" strike="noStrike" dirty="0">
              <a:solidFill>
                <a:schemeClr val="dk1"/>
              </a:solidFill>
              <a:latin typeface="Calibri"/>
              <a:ea typeface="Calibri"/>
              <a:cs typeface="Calibri"/>
              <a:sym typeface="Calibri"/>
            </a:endParaRPr>
          </a:p>
        </p:txBody>
      </p:sp>
      <p:sp>
        <p:nvSpPr>
          <p:cNvPr id="66" name="Google Shape;6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solidFill>
                <a:srgbClr val="FDECCC"/>
              </a:solidFill>
              <a:latin typeface="Century Gothic"/>
              <a:ea typeface="Century Gothic"/>
              <a:cs typeface="Century Gothic"/>
              <a:sym typeface="Century Gothic"/>
            </a:endParaRPr>
          </a:p>
        </p:txBody>
      </p:sp>
      <p:sp>
        <p:nvSpPr>
          <p:cNvPr id="87" name="Google Shape;8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None/>
            </a:pPr>
            <a:endParaRPr lang="en-US" sz="1100" dirty="0"/>
          </a:p>
        </p:txBody>
      </p:sp>
      <p:sp>
        <p:nvSpPr>
          <p:cNvPr id="66" name="Google Shape;6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4037269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None/>
            </a:pPr>
            <a:endParaRPr lang="en-US" sz="1100" dirty="0"/>
          </a:p>
        </p:txBody>
      </p:sp>
      <p:sp>
        <p:nvSpPr>
          <p:cNvPr id="66" name="Google Shape;6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5862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None/>
            </a:pPr>
            <a:endParaRPr lang="en-US" sz="1100" dirty="0"/>
          </a:p>
        </p:txBody>
      </p:sp>
      <p:sp>
        <p:nvSpPr>
          <p:cNvPr id="66" name="Google Shape;6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559915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9_Custom Layout">
  <p:cSld name="29_Custom Layout">
    <p:spTree>
      <p:nvGrpSpPr>
        <p:cNvPr id="1" name="Shape 15"/>
        <p:cNvGrpSpPr/>
        <p:nvPr/>
      </p:nvGrpSpPr>
      <p:grpSpPr>
        <a:xfrm>
          <a:off x="0" y="0"/>
          <a:ext cx="0" cy="0"/>
          <a:chOff x="0" y="0"/>
          <a:chExt cx="0" cy="0"/>
        </a:xfrm>
      </p:grpSpPr>
      <p:sp>
        <p:nvSpPr>
          <p:cNvPr id="16" name="Google Shape;16;p57"/>
          <p:cNvSpPr>
            <a:spLocks noGrp="1"/>
          </p:cNvSpPr>
          <p:nvPr>
            <p:ph type="pic" idx="2"/>
          </p:nvPr>
        </p:nvSpPr>
        <p:spPr>
          <a:xfrm>
            <a:off x="1031966" y="2122714"/>
            <a:ext cx="2612572" cy="2612572"/>
          </a:xfrm>
          <a:prstGeom prst="rect">
            <a:avLst/>
          </a:prstGeom>
          <a:noFill/>
          <a:ln>
            <a:noFill/>
          </a:ln>
        </p:spPr>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4_Custom Layout">
  <p:cSld name="24_Custom Layout">
    <p:spTree>
      <p:nvGrpSpPr>
        <p:cNvPr id="1" name="Shape 17"/>
        <p:cNvGrpSpPr/>
        <p:nvPr/>
      </p:nvGrpSpPr>
      <p:grpSpPr>
        <a:xfrm>
          <a:off x="0" y="0"/>
          <a:ext cx="0" cy="0"/>
          <a:chOff x="0" y="0"/>
          <a:chExt cx="0" cy="0"/>
        </a:xfrm>
      </p:grpSpPr>
      <p:sp>
        <p:nvSpPr>
          <p:cNvPr id="18" name="Google Shape;18;p58"/>
          <p:cNvSpPr>
            <a:spLocks noGrp="1"/>
          </p:cNvSpPr>
          <p:nvPr>
            <p:ph type="pic" idx="2"/>
          </p:nvPr>
        </p:nvSpPr>
        <p:spPr>
          <a:xfrm>
            <a:off x="0" y="0"/>
            <a:ext cx="4049486" cy="6858000"/>
          </a:xfrm>
          <a:prstGeom prst="rect">
            <a:avLst/>
          </a:prstGeom>
          <a:noFill/>
          <a:ln>
            <a:noFill/>
          </a:ln>
        </p:spPr>
      </p:sp>
      <p:sp>
        <p:nvSpPr>
          <p:cNvPr id="19" name="Google Shape;19;p58"/>
          <p:cNvSpPr>
            <a:spLocks noGrp="1"/>
          </p:cNvSpPr>
          <p:nvPr>
            <p:ph type="pic" idx="3"/>
          </p:nvPr>
        </p:nvSpPr>
        <p:spPr>
          <a:xfrm>
            <a:off x="10100930" y="0"/>
            <a:ext cx="2091070" cy="5725886"/>
          </a:xfrm>
          <a:prstGeom prst="rect">
            <a:avLst/>
          </a:prstGeom>
          <a:noFill/>
          <a:ln>
            <a:noFill/>
          </a:ln>
        </p:spPr>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
        <p:cNvGrpSpPr/>
        <p:nvPr/>
      </p:nvGrpSpPr>
      <p:grpSpPr>
        <a:xfrm>
          <a:off x="0" y="0"/>
          <a:ext cx="0" cy="0"/>
          <a:chOff x="0" y="0"/>
          <a:chExt cx="0" cy="0"/>
        </a:xfrm>
      </p:grpSpPr>
      <p:sp>
        <p:nvSpPr>
          <p:cNvPr id="21" name="Google Shape;21;p59"/>
          <p:cNvSpPr>
            <a:spLocks noGrp="1"/>
          </p:cNvSpPr>
          <p:nvPr>
            <p:ph type="pic" idx="2"/>
          </p:nvPr>
        </p:nvSpPr>
        <p:spPr>
          <a:xfrm>
            <a:off x="6224954" y="1239715"/>
            <a:ext cx="5967046" cy="4378569"/>
          </a:xfrm>
          <a:prstGeom prst="rect">
            <a:avLst/>
          </a:prstGeom>
          <a:noFill/>
          <a:ln>
            <a:noFill/>
          </a:ln>
        </p:spPr>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5_Custom Layout">
  <p:cSld name="25_Custom Layout">
    <p:spTree>
      <p:nvGrpSpPr>
        <p:cNvPr id="1" name="Shape 22"/>
        <p:cNvGrpSpPr/>
        <p:nvPr/>
      </p:nvGrpSpPr>
      <p:grpSpPr>
        <a:xfrm>
          <a:off x="0" y="0"/>
          <a:ext cx="0" cy="0"/>
          <a:chOff x="0" y="0"/>
          <a:chExt cx="0" cy="0"/>
        </a:xfrm>
      </p:grpSpPr>
      <p:sp>
        <p:nvSpPr>
          <p:cNvPr id="23" name="Google Shape;23;p60"/>
          <p:cNvSpPr>
            <a:spLocks noGrp="1"/>
          </p:cNvSpPr>
          <p:nvPr>
            <p:ph type="pic" idx="2"/>
          </p:nvPr>
        </p:nvSpPr>
        <p:spPr>
          <a:xfrm>
            <a:off x="8142514" y="0"/>
            <a:ext cx="4049486" cy="6858000"/>
          </a:xfrm>
          <a:prstGeom prst="rect">
            <a:avLst/>
          </a:prstGeom>
          <a:noFill/>
          <a:ln>
            <a:noFill/>
          </a:ln>
        </p:spPr>
      </p:sp>
      <p:sp>
        <p:nvSpPr>
          <p:cNvPr id="24" name="Google Shape;24;p60"/>
          <p:cNvSpPr>
            <a:spLocks noGrp="1"/>
          </p:cNvSpPr>
          <p:nvPr>
            <p:ph type="pic" idx="3"/>
          </p:nvPr>
        </p:nvSpPr>
        <p:spPr>
          <a:xfrm>
            <a:off x="0" y="0"/>
            <a:ext cx="2091070" cy="5725886"/>
          </a:xfrm>
          <a:prstGeom prst="rect">
            <a:avLst/>
          </a:prstGeom>
          <a:noFill/>
          <a:ln>
            <a:noFill/>
          </a:ln>
        </p:spPr>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0_Custom Layout">
  <p:cSld name="30_Custom Layout">
    <p:spTree>
      <p:nvGrpSpPr>
        <p:cNvPr id="1" name="Shape 25"/>
        <p:cNvGrpSpPr/>
        <p:nvPr/>
      </p:nvGrpSpPr>
      <p:grpSpPr>
        <a:xfrm>
          <a:off x="0" y="0"/>
          <a:ext cx="0" cy="0"/>
          <a:chOff x="0" y="0"/>
          <a:chExt cx="0" cy="0"/>
        </a:xfrm>
      </p:grpSpPr>
      <p:pic>
        <p:nvPicPr>
          <p:cNvPr id="26" name="Google Shape;26;p61"/>
          <p:cNvPicPr preferRelativeResize="0">
            <a:picLocks noGrp="1"/>
          </p:cNvPicPr>
          <p:nvPr>
            <p:ph type="pic" idx="2"/>
          </p:nvPr>
        </p:nvPicPr>
        <p:blipFill/>
        <p:spPr>
          <a:xfrm>
            <a:off x="4593772" y="1449977"/>
            <a:ext cx="3004457" cy="4480560"/>
          </a:xfrm>
          <a:prstGeom prst="rect">
            <a:avLst/>
          </a:prstGeom>
          <a:blipFill rotWithShape="1">
            <a:blip r:embed="rId2">
              <a:alphaModFix/>
            </a:blip>
            <a:stretch>
              <a:fillRect/>
            </a:stretch>
          </a:blipFill>
          <a:ln>
            <a:noFill/>
          </a:ln>
        </p:spPr>
      </p:pic>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27"/>
        <p:cNvGrpSpPr/>
        <p:nvPr/>
      </p:nvGrpSpPr>
      <p:grpSpPr>
        <a:xfrm>
          <a:off x="0" y="0"/>
          <a:ext cx="0" cy="0"/>
          <a:chOff x="0" y="0"/>
          <a:chExt cx="0" cy="0"/>
        </a:xfrm>
      </p:grpSpPr>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Layout" type="obj">
  <p:cSld name="Content Layout">
    <p:spTree>
      <p:nvGrpSpPr>
        <p:cNvPr id="1" name="Shape 25"/>
        <p:cNvGrpSpPr/>
        <p:nvPr/>
      </p:nvGrpSpPr>
      <p:grpSpPr>
        <a:xfrm>
          <a:off x="0" y="0"/>
          <a:ext cx="0" cy="0"/>
          <a:chOff x="0" y="0"/>
          <a:chExt cx="0" cy="0"/>
        </a:xfrm>
      </p:grpSpPr>
      <p:sp>
        <p:nvSpPr>
          <p:cNvPr id="26" name="Google Shape;26;p43"/>
          <p:cNvSpPr txBox="1">
            <a:spLocks noGrp="1"/>
          </p:cNvSpPr>
          <p:nvPr>
            <p:ph type="title"/>
          </p:nvPr>
        </p:nvSpPr>
        <p:spPr>
          <a:xfrm>
            <a:off x="249306" y="380022"/>
            <a:ext cx="7039517" cy="602028"/>
          </a:xfrm>
          <a:prstGeom prst="rect">
            <a:avLst/>
          </a:prstGeom>
          <a:noFill/>
          <a:ln w="76200" cap="flat" cmpd="sng">
            <a:solidFill>
              <a:schemeClr val="accent4"/>
            </a:solidFill>
            <a:prstDash val="solid"/>
            <a:round/>
            <a:headEnd type="none" w="sm" len="sm"/>
            <a:tailEnd type="none" w="sm" len="sm"/>
          </a:ln>
        </p:spPr>
        <p:txBody>
          <a:bodyPr spcFirstLastPara="1" wrap="square" lIns="0" tIns="0" rIns="0" bIns="91425" anchor="t" anchorCtr="0">
            <a:spAutoFit/>
          </a:bodyPr>
          <a:lstStyle>
            <a:lvl1pPr lvl="0" algn="l">
              <a:lnSpc>
                <a:spcPct val="90000"/>
              </a:lnSpc>
              <a:spcBef>
                <a:spcPts val="0"/>
              </a:spcBef>
              <a:spcAft>
                <a:spcPts val="0"/>
              </a:spcAft>
              <a:buClr>
                <a:schemeClr val="accent1"/>
              </a:buClr>
              <a:buSzPts val="4000"/>
              <a:buFont typeface="Arial"/>
              <a:buNone/>
              <a:defRPr sz="4000" b="1"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3"/>
          <p:cNvSpPr txBox="1">
            <a:spLocks noGrp="1"/>
          </p:cNvSpPr>
          <p:nvPr>
            <p:ph type="body" idx="1"/>
          </p:nvPr>
        </p:nvSpPr>
        <p:spPr>
          <a:xfrm>
            <a:off x="249307" y="1380790"/>
            <a:ext cx="11719890" cy="479617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atin typeface="Arial"/>
                <a:ea typeface="Arial"/>
                <a:cs typeface="Arial"/>
                <a:sym typeface="Arial"/>
              </a:defRPr>
            </a:lvl1pPr>
            <a:lvl2pPr marL="914400" lvl="1" indent="-381000" algn="l">
              <a:lnSpc>
                <a:spcPct val="90000"/>
              </a:lnSpc>
              <a:spcBef>
                <a:spcPts val="500"/>
              </a:spcBef>
              <a:spcAft>
                <a:spcPts val="0"/>
              </a:spcAft>
              <a:buSzPts val="2400"/>
              <a:buChar char="-"/>
              <a:defRPr>
                <a:latin typeface="Arial"/>
                <a:ea typeface="Arial"/>
                <a:cs typeface="Arial"/>
                <a:sym typeface="Arial"/>
              </a:defRPr>
            </a:lvl2pPr>
            <a:lvl3pPr marL="1371600" lvl="2" indent="-355600" algn="l">
              <a:lnSpc>
                <a:spcPct val="90000"/>
              </a:lnSpc>
              <a:spcBef>
                <a:spcPts val="500"/>
              </a:spcBef>
              <a:spcAft>
                <a:spcPts val="0"/>
              </a:spcAft>
              <a:buSzPts val="2000"/>
              <a:buChar char="•"/>
              <a:defRPr>
                <a:latin typeface="Arial"/>
                <a:ea typeface="Arial"/>
                <a:cs typeface="Arial"/>
                <a:sym typeface="Arial"/>
              </a:defRPr>
            </a:lvl3pPr>
            <a:lvl4pPr marL="1828800" lvl="3" indent="-342900" algn="l">
              <a:lnSpc>
                <a:spcPct val="90000"/>
              </a:lnSpc>
              <a:spcBef>
                <a:spcPts val="500"/>
              </a:spcBef>
              <a:spcAft>
                <a:spcPts val="0"/>
              </a:spcAft>
              <a:buSzPts val="1800"/>
              <a:buChar char="•"/>
              <a:defRPr>
                <a:latin typeface="Arial"/>
                <a:ea typeface="Arial"/>
                <a:cs typeface="Arial"/>
                <a:sym typeface="Arial"/>
              </a:defRPr>
            </a:lvl4pPr>
            <a:lvl5pPr marL="2286000" lvl="4" indent="-342900" algn="l">
              <a:lnSpc>
                <a:spcPct val="90000"/>
              </a:lnSpc>
              <a:spcBef>
                <a:spcPts val="500"/>
              </a:spcBef>
              <a:spcAft>
                <a:spcPts val="0"/>
              </a:spcAft>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8" name="Google Shape;28;p43"/>
          <p:cNvGrpSpPr/>
          <p:nvPr/>
        </p:nvGrpSpPr>
        <p:grpSpPr>
          <a:xfrm>
            <a:off x="-191856" y="6095983"/>
            <a:ext cx="12010280" cy="637252"/>
            <a:chOff x="-191856" y="6095983"/>
            <a:chExt cx="12010280" cy="637252"/>
          </a:xfrm>
        </p:grpSpPr>
        <p:sp>
          <p:nvSpPr>
            <p:cNvPr id="29" name="Google Shape;29;p43"/>
            <p:cNvSpPr/>
            <p:nvPr/>
          </p:nvSpPr>
          <p:spPr>
            <a:xfrm>
              <a:off x="-191856" y="6216848"/>
              <a:ext cx="11102385" cy="419907"/>
            </a:xfrm>
            <a:prstGeom prst="parallelogram">
              <a:avLst>
                <a:gd name="adj" fmla="val 25000"/>
              </a:avLst>
            </a:prstGeom>
            <a:solidFill>
              <a:schemeClr val="dk1">
                <a:alpha val="70980"/>
              </a:schemeClr>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pic>
          <p:nvPicPr>
            <p:cNvPr id="30" name="Google Shape;30;p43"/>
            <p:cNvPicPr preferRelativeResize="0"/>
            <p:nvPr/>
          </p:nvPicPr>
          <p:blipFill rotWithShape="1">
            <a:blip r:embed="rId2">
              <a:alphaModFix/>
            </a:blip>
            <a:srcRect/>
            <a:stretch/>
          </p:blipFill>
          <p:spPr>
            <a:xfrm>
              <a:off x="11181172" y="6095983"/>
              <a:ext cx="637252" cy="637252"/>
            </a:xfrm>
            <a:prstGeom prst="rect">
              <a:avLst/>
            </a:prstGeom>
            <a:noFill/>
            <a:ln>
              <a:noFill/>
            </a:ln>
          </p:spPr>
        </p:pic>
      </p:grpSp>
      <p:sp>
        <p:nvSpPr>
          <p:cNvPr id="31" name="Google Shape;31;p43"/>
          <p:cNvSpPr txBox="1"/>
          <p:nvPr/>
        </p:nvSpPr>
        <p:spPr>
          <a:xfrm>
            <a:off x="249306" y="6261197"/>
            <a:ext cx="505393" cy="34171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1300" b="0" i="0" u="none" strike="noStrike" cap="none">
                <a:solidFill>
                  <a:schemeClr val="lt1"/>
                </a:solidFill>
                <a:latin typeface="Arial"/>
                <a:ea typeface="Arial"/>
                <a:cs typeface="Arial"/>
                <a:sym typeface="Arial"/>
              </a:rPr>
              <a:t>‹#›</a:t>
            </a:fld>
            <a:endParaRPr sz="13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26176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pic>
        <p:nvPicPr>
          <p:cNvPr id="33" name="Google Shape;33;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6" name="Oval 5">
            <a:extLst>
              <a:ext uri="{FF2B5EF4-FFF2-40B4-BE49-F238E27FC236}">
                <a16:creationId xmlns:a16="http://schemas.microsoft.com/office/drawing/2014/main" id="{439B42F8-4D15-9546-9A3A-5B97846141E8}"/>
              </a:ext>
            </a:extLst>
          </p:cNvPr>
          <p:cNvSpPr/>
          <p:nvPr/>
        </p:nvSpPr>
        <p:spPr>
          <a:xfrm>
            <a:off x="4176658" y="541866"/>
            <a:ext cx="3838684" cy="3838684"/>
          </a:xfrm>
          <a:prstGeom prst="ellipse">
            <a:avLst/>
          </a:prstGeom>
          <a:solidFill>
            <a:schemeClr val="bg1">
              <a:alpha val="503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oogle Shape;35;p1">
            <a:extLst>
              <a:ext uri="{FF2B5EF4-FFF2-40B4-BE49-F238E27FC236}">
                <a16:creationId xmlns:a16="http://schemas.microsoft.com/office/drawing/2014/main" id="{D9552112-DB70-D346-B56F-D4284F5C8870}"/>
              </a:ext>
            </a:extLst>
          </p:cNvPr>
          <p:cNvPicPr preferRelativeResize="0"/>
          <p:nvPr/>
        </p:nvPicPr>
        <p:blipFill rotWithShape="1">
          <a:blip r:embed="rId4">
            <a:alphaModFix/>
          </a:blip>
          <a:srcRect/>
          <a:stretch/>
        </p:blipFill>
        <p:spPr>
          <a:xfrm>
            <a:off x="2220686" y="4561474"/>
            <a:ext cx="7750628" cy="1483726"/>
          </a:xfrm>
          <a:prstGeom prst="rect">
            <a:avLst/>
          </a:prstGeom>
          <a:noFill/>
          <a:ln>
            <a:noFill/>
          </a:ln>
        </p:spPr>
      </p:pic>
      <p:sp>
        <p:nvSpPr>
          <p:cNvPr id="8" name="Google Shape;34;p1">
            <a:extLst>
              <a:ext uri="{FF2B5EF4-FFF2-40B4-BE49-F238E27FC236}">
                <a16:creationId xmlns:a16="http://schemas.microsoft.com/office/drawing/2014/main" id="{05831D6C-4FBB-D641-8DE7-E05A31C0BD0B}"/>
              </a:ext>
            </a:extLst>
          </p:cNvPr>
          <p:cNvSpPr txBox="1"/>
          <p:nvPr/>
        </p:nvSpPr>
        <p:spPr>
          <a:xfrm>
            <a:off x="150768" y="4922416"/>
            <a:ext cx="11842230"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500" b="1" i="0" u="none" strike="noStrike" cap="none" dirty="0">
                <a:solidFill>
                  <a:schemeClr val="dk1"/>
                </a:solidFill>
                <a:latin typeface="Arial"/>
                <a:ea typeface="Arial"/>
                <a:cs typeface="Arial"/>
                <a:sym typeface="Arial"/>
              </a:rPr>
              <a:t>Inventory Performance Report</a:t>
            </a:r>
            <a:endParaRPr sz="3500" dirty="0"/>
          </a:p>
        </p:txBody>
      </p:sp>
      <p:pic>
        <p:nvPicPr>
          <p:cNvPr id="9" name="Picture 8" descr="Logo&#10;&#10;Description automatically generated">
            <a:extLst>
              <a:ext uri="{FF2B5EF4-FFF2-40B4-BE49-F238E27FC236}">
                <a16:creationId xmlns:a16="http://schemas.microsoft.com/office/drawing/2014/main" id="{D93D58AF-8930-784F-BD07-5AEFC655850B}"/>
              </a:ext>
            </a:extLst>
          </p:cNvPr>
          <p:cNvPicPr>
            <a:picLocks noChangeAspect="1"/>
          </p:cNvPicPr>
          <p:nvPr/>
        </p:nvPicPr>
        <p:blipFill>
          <a:blip r:embed="rId5"/>
          <a:stretch>
            <a:fillRect/>
          </a:stretch>
        </p:blipFill>
        <p:spPr>
          <a:xfrm>
            <a:off x="4508500" y="1369008"/>
            <a:ext cx="3175000" cy="2184400"/>
          </a:xfrm>
          <a:prstGeom prst="rect">
            <a:avLst/>
          </a:prstGeom>
        </p:spPr>
      </p:pic>
    </p:spTree>
    <p:extLst>
      <p:ext uri="{BB962C8B-B14F-4D97-AF65-F5344CB8AC3E}">
        <p14:creationId xmlns:p14="http://schemas.microsoft.com/office/powerpoint/2010/main" val="3627975958"/>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9"/>
          <p:cNvSpPr txBox="1">
            <a:spLocks noGrp="1"/>
          </p:cNvSpPr>
          <p:nvPr>
            <p:ph type="title"/>
          </p:nvPr>
        </p:nvSpPr>
        <p:spPr>
          <a:xfrm>
            <a:off x="242675" y="4920775"/>
            <a:ext cx="5303400" cy="1145100"/>
          </a:xfrm>
          <a:prstGeom prst="rect">
            <a:avLst/>
          </a:prstGeom>
          <a:noFill/>
          <a:ln>
            <a:noFill/>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a:t>Plan Review Meeting: </a:t>
            </a:r>
            <a:br>
              <a:rPr lang="en-US"/>
            </a:br>
            <a:r>
              <a:rPr lang="en-US" sz="3600"/>
              <a:t>Inventory Performance</a:t>
            </a:r>
            <a:endParaRPr/>
          </a:p>
        </p:txBody>
      </p:sp>
      <p:sp>
        <p:nvSpPr>
          <p:cNvPr id="228" name="Google Shape;228;p9"/>
          <p:cNvSpPr txBox="1"/>
          <p:nvPr/>
        </p:nvSpPr>
        <p:spPr>
          <a:xfrm>
            <a:off x="514348" y="6315567"/>
            <a:ext cx="10209900" cy="492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229" name="Google Shape;229;p9"/>
          <p:cNvSpPr txBox="1">
            <a:spLocks noGrp="1"/>
          </p:cNvSpPr>
          <p:nvPr>
            <p:ph type="body" idx="1"/>
          </p:nvPr>
        </p:nvSpPr>
        <p:spPr>
          <a:xfrm>
            <a:off x="6645967" y="3699284"/>
            <a:ext cx="4960828" cy="155050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en-US" sz="2000"/>
              <a:t>This version of the inventory Performance Report shows the turn for each class in the store and is sorted for low to high turn. We can see the turn overall is low and is even below 2.00 for half the classes.</a:t>
            </a:r>
            <a:endParaRPr/>
          </a:p>
        </p:txBody>
      </p:sp>
      <p:pic>
        <p:nvPicPr>
          <p:cNvPr id="230" name="Google Shape;230;p9" descr="Table&#10;&#10;Description automatically generated"/>
          <p:cNvPicPr preferRelativeResize="0"/>
          <p:nvPr/>
        </p:nvPicPr>
        <p:blipFill rotWithShape="1">
          <a:blip r:embed="rId3">
            <a:alphaModFix/>
          </a:blip>
          <a:srcRect/>
          <a:stretch/>
        </p:blipFill>
        <p:spPr>
          <a:xfrm>
            <a:off x="333977" y="351883"/>
            <a:ext cx="5996461" cy="4488475"/>
          </a:xfrm>
          <a:prstGeom prst="rect">
            <a:avLst/>
          </a:prstGeom>
          <a:noFill/>
          <a:ln>
            <a:noFill/>
          </a:ln>
        </p:spPr>
      </p:pic>
      <p:sp>
        <p:nvSpPr>
          <p:cNvPr id="231" name="Google Shape;231;p9"/>
          <p:cNvSpPr/>
          <p:nvPr/>
        </p:nvSpPr>
        <p:spPr>
          <a:xfrm rot="-1293210">
            <a:off x="1828471" y="4030576"/>
            <a:ext cx="978408" cy="207818"/>
          </a:xfrm>
          <a:prstGeom prst="leftArrow">
            <a:avLst>
              <a:gd name="adj1" fmla="val 50000"/>
              <a:gd name="adj2" fmla="val 50000"/>
            </a:avLst>
          </a:prstGeom>
          <a:solidFill>
            <a:srgbClr val="FF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2" name="Google Shape;232;p9" descr="Table&#10;&#10;Description automatically generated"/>
          <p:cNvPicPr preferRelativeResize="0"/>
          <p:nvPr/>
        </p:nvPicPr>
        <p:blipFill rotWithShape="1">
          <a:blip r:embed="rId4">
            <a:alphaModFix/>
          </a:blip>
          <a:srcRect/>
          <a:stretch/>
        </p:blipFill>
        <p:spPr>
          <a:xfrm>
            <a:off x="2262660" y="162337"/>
            <a:ext cx="9201883" cy="3260015"/>
          </a:xfrm>
          <a:prstGeom prst="rect">
            <a:avLst/>
          </a:prstGeom>
          <a:noFill/>
          <a:ln w="19050" cap="flat" cmpd="sng">
            <a:solidFill>
              <a:schemeClr val="dk1"/>
            </a:solidFill>
            <a:prstDash val="solid"/>
            <a:round/>
            <a:headEnd type="none" w="sm" len="sm"/>
            <a:tailEnd type="none" w="sm" len="sm"/>
          </a:ln>
        </p:spPr>
      </p:pic>
      <p:cxnSp>
        <p:nvCxnSpPr>
          <p:cNvPr id="233" name="Google Shape;233;p9"/>
          <p:cNvCxnSpPr/>
          <p:nvPr/>
        </p:nvCxnSpPr>
        <p:spPr>
          <a:xfrm>
            <a:off x="290075" y="5980425"/>
            <a:ext cx="5304000" cy="31200"/>
          </a:xfrm>
          <a:prstGeom prst="straightConnector1">
            <a:avLst/>
          </a:prstGeom>
          <a:noFill/>
          <a:ln w="76200" cap="flat" cmpd="sng">
            <a:solidFill>
              <a:schemeClr val="accent4"/>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0"/>
          <p:cNvSpPr txBox="1"/>
          <p:nvPr/>
        </p:nvSpPr>
        <p:spPr>
          <a:xfrm>
            <a:off x="514348" y="6315567"/>
            <a:ext cx="10209900" cy="492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239" name="Google Shape;239;p10"/>
          <p:cNvSpPr txBox="1">
            <a:spLocks noGrp="1"/>
          </p:cNvSpPr>
          <p:nvPr>
            <p:ph type="body" idx="1"/>
          </p:nvPr>
        </p:nvSpPr>
        <p:spPr>
          <a:xfrm>
            <a:off x="6427306" y="3512039"/>
            <a:ext cx="4960828" cy="17515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en-US" sz="2000"/>
              <a:t>This version of the inventory Performance Report shows the turn for each class in the store and is sorted for low to high turn. We can see the turn overall is low, and is even below 2.00 for half the classes.</a:t>
            </a:r>
            <a:endParaRPr/>
          </a:p>
        </p:txBody>
      </p:sp>
      <p:pic>
        <p:nvPicPr>
          <p:cNvPr id="240" name="Google Shape;240;p10" descr="Table&#10;&#10;Description automatically generated"/>
          <p:cNvPicPr preferRelativeResize="0"/>
          <p:nvPr/>
        </p:nvPicPr>
        <p:blipFill rotWithShape="1">
          <a:blip r:embed="rId3">
            <a:alphaModFix/>
          </a:blip>
          <a:srcRect/>
          <a:stretch/>
        </p:blipFill>
        <p:spPr>
          <a:xfrm>
            <a:off x="257568" y="429338"/>
            <a:ext cx="5996461" cy="4488475"/>
          </a:xfrm>
          <a:prstGeom prst="rect">
            <a:avLst/>
          </a:prstGeom>
          <a:noFill/>
          <a:ln>
            <a:noFill/>
          </a:ln>
        </p:spPr>
      </p:pic>
      <p:sp>
        <p:nvSpPr>
          <p:cNvPr id="241" name="Google Shape;241;p10"/>
          <p:cNvSpPr/>
          <p:nvPr/>
        </p:nvSpPr>
        <p:spPr>
          <a:xfrm rot="-1293210">
            <a:off x="1752062" y="4108031"/>
            <a:ext cx="978408" cy="207818"/>
          </a:xfrm>
          <a:prstGeom prst="leftArrow">
            <a:avLst>
              <a:gd name="adj1" fmla="val 50000"/>
              <a:gd name="adj2" fmla="val 50000"/>
            </a:avLst>
          </a:prstGeom>
          <a:solidFill>
            <a:srgbClr val="FF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2" name="Google Shape;242;p10" descr="Table&#10;&#10;Description automatically generated"/>
          <p:cNvPicPr preferRelativeResize="0"/>
          <p:nvPr/>
        </p:nvPicPr>
        <p:blipFill rotWithShape="1">
          <a:blip r:embed="rId4">
            <a:alphaModFix/>
          </a:blip>
          <a:srcRect/>
          <a:stretch/>
        </p:blipFill>
        <p:spPr>
          <a:xfrm>
            <a:off x="2186251" y="80768"/>
            <a:ext cx="9201883" cy="3260015"/>
          </a:xfrm>
          <a:prstGeom prst="rect">
            <a:avLst/>
          </a:prstGeom>
          <a:noFill/>
          <a:ln w="19050" cap="flat" cmpd="sng">
            <a:solidFill>
              <a:schemeClr val="dk1"/>
            </a:solidFill>
            <a:prstDash val="solid"/>
            <a:round/>
            <a:headEnd type="none" w="sm" len="sm"/>
            <a:tailEnd type="none" w="sm" len="sm"/>
          </a:ln>
        </p:spPr>
      </p:pic>
      <p:sp>
        <p:nvSpPr>
          <p:cNvPr id="243" name="Google Shape;243;p10"/>
          <p:cNvSpPr/>
          <p:nvPr/>
        </p:nvSpPr>
        <p:spPr>
          <a:xfrm>
            <a:off x="8791543" y="679645"/>
            <a:ext cx="432119" cy="2661138"/>
          </a:xfrm>
          <a:prstGeom prst="rect">
            <a:avLst/>
          </a:prstGeom>
          <a:solidFill>
            <a:schemeClr val="accent1">
              <a:alpha val="35686"/>
            </a:scheme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10"/>
          <p:cNvSpPr txBox="1">
            <a:spLocks noGrp="1"/>
          </p:cNvSpPr>
          <p:nvPr>
            <p:ph type="title"/>
          </p:nvPr>
        </p:nvSpPr>
        <p:spPr>
          <a:xfrm>
            <a:off x="242675" y="4996975"/>
            <a:ext cx="5303400" cy="1145100"/>
          </a:xfrm>
          <a:prstGeom prst="rect">
            <a:avLst/>
          </a:prstGeom>
          <a:noFill/>
          <a:ln>
            <a:noFill/>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a:t>Plan Review Meeting: </a:t>
            </a:r>
            <a:br>
              <a:rPr lang="en-US"/>
            </a:br>
            <a:r>
              <a:rPr lang="en-US" sz="3600"/>
              <a:t>Inventory Performance</a:t>
            </a:r>
            <a:endParaRPr/>
          </a:p>
        </p:txBody>
      </p:sp>
      <p:cxnSp>
        <p:nvCxnSpPr>
          <p:cNvPr id="245" name="Google Shape;245;p10"/>
          <p:cNvCxnSpPr/>
          <p:nvPr/>
        </p:nvCxnSpPr>
        <p:spPr>
          <a:xfrm>
            <a:off x="290075" y="6056625"/>
            <a:ext cx="5304000" cy="31200"/>
          </a:xfrm>
          <a:prstGeom prst="straightConnector1">
            <a:avLst/>
          </a:prstGeom>
          <a:noFill/>
          <a:ln w="76200" cap="flat" cmpd="sng">
            <a:solidFill>
              <a:schemeClr val="accent4"/>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1"/>
          <p:cNvSpPr txBox="1"/>
          <p:nvPr/>
        </p:nvSpPr>
        <p:spPr>
          <a:xfrm>
            <a:off x="514348" y="6315567"/>
            <a:ext cx="10209900" cy="492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251" name="Google Shape;251;p11"/>
          <p:cNvSpPr txBox="1">
            <a:spLocks noGrp="1"/>
          </p:cNvSpPr>
          <p:nvPr>
            <p:ph type="body" idx="1"/>
          </p:nvPr>
        </p:nvSpPr>
        <p:spPr>
          <a:xfrm>
            <a:off x="6295416" y="3131041"/>
            <a:ext cx="4960828" cy="21409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000"/>
              <a:buNone/>
            </a:pPr>
            <a:r>
              <a:rPr lang="en-US" sz="2000"/>
              <a:t>The Inventory Performance Report can also rank low to high or high to low for other KPIs and Metrics including:</a:t>
            </a:r>
            <a:endParaRPr/>
          </a:p>
          <a:p>
            <a:pPr marL="971550" lvl="1" indent="-514350" algn="l" rtl="0">
              <a:lnSpc>
                <a:spcPct val="90000"/>
              </a:lnSpc>
              <a:spcBef>
                <a:spcPts val="300"/>
              </a:spcBef>
              <a:spcAft>
                <a:spcPts val="0"/>
              </a:spcAft>
              <a:buSzPts val="2000"/>
              <a:buFont typeface="Calibri"/>
              <a:buAutoNum type="arabicPeriod"/>
            </a:pPr>
            <a:r>
              <a:rPr lang="en-US" sz="2000"/>
              <a:t>Cash Margin</a:t>
            </a:r>
            <a:endParaRPr/>
          </a:p>
          <a:p>
            <a:pPr marL="971550" lvl="1" indent="-514350" algn="l" rtl="0">
              <a:lnSpc>
                <a:spcPct val="90000"/>
              </a:lnSpc>
              <a:spcBef>
                <a:spcPts val="300"/>
              </a:spcBef>
              <a:spcAft>
                <a:spcPts val="0"/>
              </a:spcAft>
              <a:buSzPts val="2000"/>
              <a:buFont typeface="Calibri"/>
              <a:buAutoNum type="arabicPeriod"/>
            </a:pPr>
            <a:r>
              <a:rPr lang="en-US" sz="2000"/>
              <a:t>Gross Margin</a:t>
            </a:r>
            <a:endParaRPr/>
          </a:p>
          <a:p>
            <a:pPr marL="971550" lvl="1" indent="-514350" algn="l" rtl="0">
              <a:lnSpc>
                <a:spcPct val="90000"/>
              </a:lnSpc>
              <a:spcBef>
                <a:spcPts val="300"/>
              </a:spcBef>
              <a:spcAft>
                <a:spcPts val="0"/>
              </a:spcAft>
              <a:buSzPts val="2000"/>
              <a:buFont typeface="Calibri"/>
              <a:buAutoNum type="arabicPeriod"/>
            </a:pPr>
            <a:r>
              <a:rPr lang="en-US" sz="2000"/>
              <a:t>CMROI</a:t>
            </a:r>
            <a:endParaRPr/>
          </a:p>
          <a:p>
            <a:pPr marL="971550" lvl="1" indent="-514350" algn="l" rtl="0">
              <a:lnSpc>
                <a:spcPct val="90000"/>
              </a:lnSpc>
              <a:spcBef>
                <a:spcPts val="300"/>
              </a:spcBef>
              <a:spcAft>
                <a:spcPts val="0"/>
              </a:spcAft>
              <a:buSzPts val="2000"/>
              <a:buFont typeface="Calibri"/>
              <a:buAutoNum type="arabicPeriod"/>
            </a:pPr>
            <a:r>
              <a:rPr lang="en-US" sz="2000"/>
              <a:t>GMROI</a:t>
            </a:r>
            <a:endParaRPr/>
          </a:p>
          <a:p>
            <a:pPr marL="971550" lvl="1" indent="-514350" algn="l" rtl="0">
              <a:lnSpc>
                <a:spcPct val="90000"/>
              </a:lnSpc>
              <a:spcBef>
                <a:spcPts val="300"/>
              </a:spcBef>
              <a:spcAft>
                <a:spcPts val="0"/>
              </a:spcAft>
              <a:buSzPts val="2000"/>
              <a:buFont typeface="Calibri"/>
              <a:buAutoNum type="arabicPeriod"/>
            </a:pPr>
            <a:r>
              <a:rPr lang="en-US" sz="2000"/>
              <a:t>Efficiency</a:t>
            </a:r>
            <a:endParaRPr/>
          </a:p>
          <a:p>
            <a:pPr marL="971550" lvl="1" indent="-514350" algn="l" rtl="0">
              <a:lnSpc>
                <a:spcPct val="90000"/>
              </a:lnSpc>
              <a:spcBef>
                <a:spcPts val="300"/>
              </a:spcBef>
              <a:spcAft>
                <a:spcPts val="0"/>
              </a:spcAft>
              <a:buSzPts val="2000"/>
              <a:buFont typeface="Calibri"/>
              <a:buAutoNum type="arabicPeriod"/>
            </a:pPr>
            <a:r>
              <a:rPr lang="en-US" sz="2000"/>
              <a:t>Freshness</a:t>
            </a:r>
            <a:endParaRPr/>
          </a:p>
        </p:txBody>
      </p:sp>
      <p:pic>
        <p:nvPicPr>
          <p:cNvPr id="252" name="Google Shape;252;p11" descr="Table&#10;&#10;Description automatically generated"/>
          <p:cNvPicPr preferRelativeResize="0"/>
          <p:nvPr/>
        </p:nvPicPr>
        <p:blipFill rotWithShape="1">
          <a:blip r:embed="rId3">
            <a:alphaModFix/>
          </a:blip>
          <a:srcRect/>
          <a:stretch/>
        </p:blipFill>
        <p:spPr>
          <a:xfrm>
            <a:off x="242682" y="429338"/>
            <a:ext cx="5996461" cy="4488475"/>
          </a:xfrm>
          <a:prstGeom prst="rect">
            <a:avLst/>
          </a:prstGeom>
          <a:noFill/>
          <a:ln>
            <a:noFill/>
          </a:ln>
        </p:spPr>
      </p:pic>
      <p:pic>
        <p:nvPicPr>
          <p:cNvPr id="253" name="Google Shape;253;p11" descr="Table&#10;&#10;Description automatically generated"/>
          <p:cNvPicPr preferRelativeResize="0"/>
          <p:nvPr/>
        </p:nvPicPr>
        <p:blipFill rotWithShape="1">
          <a:blip r:embed="rId4">
            <a:alphaModFix/>
          </a:blip>
          <a:srcRect/>
          <a:stretch/>
        </p:blipFill>
        <p:spPr>
          <a:xfrm>
            <a:off x="2171366" y="80768"/>
            <a:ext cx="8102527" cy="2870539"/>
          </a:xfrm>
          <a:prstGeom prst="rect">
            <a:avLst/>
          </a:prstGeom>
          <a:noFill/>
          <a:ln w="19050" cap="flat" cmpd="sng">
            <a:solidFill>
              <a:schemeClr val="dk1"/>
            </a:solidFill>
            <a:prstDash val="solid"/>
            <a:round/>
            <a:headEnd type="none" w="sm" len="sm"/>
            <a:tailEnd type="none" w="sm" len="sm"/>
          </a:ln>
        </p:spPr>
      </p:pic>
      <p:sp>
        <p:nvSpPr>
          <p:cNvPr id="254" name="Google Shape;254;p11"/>
          <p:cNvSpPr/>
          <p:nvPr/>
        </p:nvSpPr>
        <p:spPr>
          <a:xfrm>
            <a:off x="4010253" y="577588"/>
            <a:ext cx="635000" cy="2373719"/>
          </a:xfrm>
          <a:prstGeom prst="rect">
            <a:avLst/>
          </a:prstGeom>
          <a:solidFill>
            <a:srgbClr val="F8A977">
              <a:alpha val="40784"/>
            </a:srgb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11"/>
          <p:cNvSpPr/>
          <p:nvPr/>
        </p:nvSpPr>
        <p:spPr>
          <a:xfrm>
            <a:off x="9532581" y="577588"/>
            <a:ext cx="635000" cy="2373719"/>
          </a:xfrm>
          <a:prstGeom prst="rect">
            <a:avLst/>
          </a:prstGeom>
          <a:solidFill>
            <a:srgbClr val="CC6600">
              <a:alpha val="40392"/>
            </a:srgb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11"/>
          <p:cNvSpPr/>
          <p:nvPr/>
        </p:nvSpPr>
        <p:spPr>
          <a:xfrm>
            <a:off x="8709153" y="579834"/>
            <a:ext cx="635000" cy="2373719"/>
          </a:xfrm>
          <a:prstGeom prst="rect">
            <a:avLst/>
          </a:prstGeom>
          <a:solidFill>
            <a:srgbClr val="9966FF">
              <a:alpha val="40392"/>
            </a:srgb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11"/>
          <p:cNvSpPr/>
          <p:nvPr/>
        </p:nvSpPr>
        <p:spPr>
          <a:xfrm>
            <a:off x="6874846" y="577587"/>
            <a:ext cx="635000" cy="2373719"/>
          </a:xfrm>
          <a:prstGeom prst="rect">
            <a:avLst/>
          </a:prstGeom>
          <a:solidFill>
            <a:srgbClr val="FF0000">
              <a:alpha val="40784"/>
            </a:srgb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11"/>
          <p:cNvSpPr/>
          <p:nvPr/>
        </p:nvSpPr>
        <p:spPr>
          <a:xfrm>
            <a:off x="5977916" y="577585"/>
            <a:ext cx="635000" cy="2373719"/>
          </a:xfrm>
          <a:prstGeom prst="rect">
            <a:avLst/>
          </a:prstGeom>
          <a:solidFill>
            <a:srgbClr val="FFFF00">
              <a:alpha val="40784"/>
            </a:srgb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11"/>
          <p:cNvSpPr/>
          <p:nvPr/>
        </p:nvSpPr>
        <p:spPr>
          <a:xfrm>
            <a:off x="4885589" y="577586"/>
            <a:ext cx="635000" cy="2373719"/>
          </a:xfrm>
          <a:prstGeom prst="rect">
            <a:avLst/>
          </a:prstGeom>
          <a:solidFill>
            <a:srgbClr val="A7D08B">
              <a:alpha val="40784"/>
            </a:srgb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11"/>
          <p:cNvSpPr txBox="1">
            <a:spLocks noGrp="1"/>
          </p:cNvSpPr>
          <p:nvPr>
            <p:ph type="title"/>
          </p:nvPr>
        </p:nvSpPr>
        <p:spPr>
          <a:xfrm>
            <a:off x="242675" y="4996975"/>
            <a:ext cx="5303400" cy="1145100"/>
          </a:xfrm>
          <a:prstGeom prst="rect">
            <a:avLst/>
          </a:prstGeom>
          <a:noFill/>
          <a:ln>
            <a:noFill/>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a:t>Plan Review Meeting: </a:t>
            </a:r>
            <a:br>
              <a:rPr lang="en-US"/>
            </a:br>
            <a:r>
              <a:rPr lang="en-US" sz="3600"/>
              <a:t>Inventory Performance</a:t>
            </a:r>
            <a:endParaRPr/>
          </a:p>
        </p:txBody>
      </p:sp>
      <p:cxnSp>
        <p:nvCxnSpPr>
          <p:cNvPr id="261" name="Google Shape;261;p11"/>
          <p:cNvCxnSpPr/>
          <p:nvPr/>
        </p:nvCxnSpPr>
        <p:spPr>
          <a:xfrm>
            <a:off x="290075" y="6056625"/>
            <a:ext cx="5304000" cy="31200"/>
          </a:xfrm>
          <a:prstGeom prst="straightConnector1">
            <a:avLst/>
          </a:prstGeom>
          <a:noFill/>
          <a:ln w="76200" cap="flat" cmpd="sng">
            <a:solidFill>
              <a:schemeClr val="accent4"/>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2"/>
          <p:cNvSpPr txBox="1"/>
          <p:nvPr/>
        </p:nvSpPr>
        <p:spPr>
          <a:xfrm>
            <a:off x="514348" y="6315567"/>
            <a:ext cx="102099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267" name="Google Shape;267;p12"/>
          <p:cNvSpPr txBox="1">
            <a:spLocks noGrp="1"/>
          </p:cNvSpPr>
          <p:nvPr>
            <p:ph type="body" idx="1"/>
          </p:nvPr>
        </p:nvSpPr>
        <p:spPr>
          <a:xfrm>
            <a:off x="6239143" y="3928884"/>
            <a:ext cx="5996460" cy="21409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000"/>
              <a:buNone/>
            </a:pPr>
            <a:r>
              <a:rPr lang="en-US" sz="2000"/>
              <a:t>Opportunities may be identified by seeing:</a:t>
            </a:r>
            <a:endParaRPr/>
          </a:p>
          <a:p>
            <a:pPr marL="457200" lvl="0" indent="-457200" algn="l" rtl="0">
              <a:lnSpc>
                <a:spcPct val="90000"/>
              </a:lnSpc>
              <a:spcBef>
                <a:spcPts val="1000"/>
              </a:spcBef>
              <a:spcAft>
                <a:spcPts val="0"/>
              </a:spcAft>
              <a:buSzPts val="2000"/>
              <a:buFont typeface="Calibri"/>
              <a:buAutoNum type="arabicPeriod"/>
            </a:pPr>
            <a:r>
              <a:rPr lang="en-US" sz="2000"/>
              <a:t>Classes that are negative or positive outliers </a:t>
            </a:r>
            <a:endParaRPr/>
          </a:p>
          <a:p>
            <a:pPr marL="457200" lvl="0" indent="-457200" algn="l" rtl="0">
              <a:lnSpc>
                <a:spcPct val="90000"/>
              </a:lnSpc>
              <a:spcBef>
                <a:spcPts val="1000"/>
              </a:spcBef>
              <a:spcAft>
                <a:spcPts val="0"/>
              </a:spcAft>
              <a:buSzPts val="2000"/>
              <a:buFont typeface="Calibri"/>
              <a:buAutoNum type="arabicPeriod"/>
            </a:pPr>
            <a:r>
              <a:rPr lang="en-US" sz="2000"/>
              <a:t>An overall weakness in a KPI, such as CMROI</a:t>
            </a:r>
            <a:endParaRPr/>
          </a:p>
          <a:p>
            <a:pPr marL="457200" lvl="0" indent="-457200" algn="l" rtl="0">
              <a:lnSpc>
                <a:spcPct val="90000"/>
              </a:lnSpc>
              <a:spcBef>
                <a:spcPts val="1000"/>
              </a:spcBef>
              <a:spcAft>
                <a:spcPts val="0"/>
              </a:spcAft>
              <a:buSzPts val="2000"/>
              <a:buFont typeface="Calibri"/>
              <a:buAutoNum type="arabicPeriod"/>
            </a:pPr>
            <a:r>
              <a:rPr lang="en-US" sz="2000"/>
              <a:t>Classes with dated  inventory or poor efficiency.</a:t>
            </a:r>
            <a:endParaRPr/>
          </a:p>
        </p:txBody>
      </p:sp>
      <p:pic>
        <p:nvPicPr>
          <p:cNvPr id="268" name="Google Shape;268;p12" descr="Table&#10;&#10;Description automatically generated"/>
          <p:cNvPicPr preferRelativeResize="0"/>
          <p:nvPr/>
        </p:nvPicPr>
        <p:blipFill rotWithShape="1">
          <a:blip r:embed="rId3">
            <a:alphaModFix/>
          </a:blip>
          <a:srcRect/>
          <a:stretch/>
        </p:blipFill>
        <p:spPr>
          <a:xfrm>
            <a:off x="242682" y="435950"/>
            <a:ext cx="5996461" cy="4488475"/>
          </a:xfrm>
          <a:prstGeom prst="rect">
            <a:avLst/>
          </a:prstGeom>
          <a:noFill/>
          <a:ln>
            <a:noFill/>
          </a:ln>
        </p:spPr>
      </p:pic>
      <p:pic>
        <p:nvPicPr>
          <p:cNvPr id="269" name="Google Shape;269;p12" descr="Table&#10;&#10;Description automatically generated"/>
          <p:cNvPicPr preferRelativeResize="0"/>
          <p:nvPr/>
        </p:nvPicPr>
        <p:blipFill rotWithShape="1">
          <a:blip r:embed="rId4">
            <a:alphaModFix/>
          </a:blip>
          <a:srcRect/>
          <a:stretch/>
        </p:blipFill>
        <p:spPr>
          <a:xfrm>
            <a:off x="2323765" y="239780"/>
            <a:ext cx="9201883" cy="3260015"/>
          </a:xfrm>
          <a:prstGeom prst="rect">
            <a:avLst/>
          </a:prstGeom>
          <a:noFill/>
          <a:ln w="19050" cap="flat" cmpd="sng">
            <a:solidFill>
              <a:schemeClr val="dk1"/>
            </a:solidFill>
            <a:prstDash val="solid"/>
            <a:round/>
            <a:headEnd type="none" w="sm" len="sm"/>
            <a:tailEnd type="none" w="sm" len="sm"/>
          </a:ln>
        </p:spPr>
      </p:pic>
      <p:sp>
        <p:nvSpPr>
          <p:cNvPr id="270" name="Google Shape;270;p12"/>
          <p:cNvSpPr/>
          <p:nvPr/>
        </p:nvSpPr>
        <p:spPr>
          <a:xfrm>
            <a:off x="9787504" y="838657"/>
            <a:ext cx="557437" cy="2661138"/>
          </a:xfrm>
          <a:prstGeom prst="rect">
            <a:avLst/>
          </a:prstGeom>
          <a:solidFill>
            <a:schemeClr val="accent1">
              <a:alpha val="35686"/>
            </a:scheme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12"/>
          <p:cNvSpPr/>
          <p:nvPr/>
        </p:nvSpPr>
        <p:spPr>
          <a:xfrm>
            <a:off x="10854483" y="841541"/>
            <a:ext cx="509070" cy="2661138"/>
          </a:xfrm>
          <a:prstGeom prst="rect">
            <a:avLst/>
          </a:prstGeom>
          <a:solidFill>
            <a:schemeClr val="accent1">
              <a:alpha val="35686"/>
            </a:scheme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12"/>
          <p:cNvSpPr/>
          <p:nvPr/>
        </p:nvSpPr>
        <p:spPr>
          <a:xfrm>
            <a:off x="7835648" y="838657"/>
            <a:ext cx="432119" cy="2661138"/>
          </a:xfrm>
          <a:prstGeom prst="rect">
            <a:avLst/>
          </a:prstGeom>
          <a:solidFill>
            <a:schemeClr val="accent1">
              <a:alpha val="35686"/>
            </a:scheme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12"/>
          <p:cNvSpPr/>
          <p:nvPr/>
        </p:nvSpPr>
        <p:spPr>
          <a:xfrm>
            <a:off x="6768669" y="841541"/>
            <a:ext cx="432119" cy="2661138"/>
          </a:xfrm>
          <a:prstGeom prst="rect">
            <a:avLst/>
          </a:prstGeom>
          <a:solidFill>
            <a:srgbClr val="FF9900">
              <a:alpha val="35294"/>
            </a:srgb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12"/>
          <p:cNvSpPr/>
          <p:nvPr/>
        </p:nvSpPr>
        <p:spPr>
          <a:xfrm>
            <a:off x="5443059" y="829865"/>
            <a:ext cx="679966" cy="2661138"/>
          </a:xfrm>
          <a:prstGeom prst="rect">
            <a:avLst/>
          </a:prstGeom>
          <a:solidFill>
            <a:srgbClr val="538134">
              <a:alpha val="35686"/>
            </a:srgb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12"/>
          <p:cNvSpPr/>
          <p:nvPr/>
        </p:nvSpPr>
        <p:spPr>
          <a:xfrm>
            <a:off x="4416653" y="838657"/>
            <a:ext cx="679966" cy="2661138"/>
          </a:xfrm>
          <a:prstGeom prst="rect">
            <a:avLst/>
          </a:prstGeom>
          <a:solidFill>
            <a:srgbClr val="FF0000">
              <a:alpha val="35686"/>
            </a:srgb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12"/>
          <p:cNvSpPr txBox="1">
            <a:spLocks noGrp="1"/>
          </p:cNvSpPr>
          <p:nvPr>
            <p:ph type="title"/>
          </p:nvPr>
        </p:nvSpPr>
        <p:spPr>
          <a:xfrm>
            <a:off x="242675" y="4996975"/>
            <a:ext cx="5303400" cy="1145100"/>
          </a:xfrm>
          <a:prstGeom prst="rect">
            <a:avLst/>
          </a:prstGeom>
          <a:noFill/>
          <a:ln>
            <a:noFill/>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a:t>Plan Review Meeting: </a:t>
            </a:r>
            <a:br>
              <a:rPr lang="en-US"/>
            </a:br>
            <a:r>
              <a:rPr lang="en-US" sz="3600"/>
              <a:t>Inventory Performance</a:t>
            </a:r>
            <a:endParaRPr/>
          </a:p>
        </p:txBody>
      </p:sp>
      <p:cxnSp>
        <p:nvCxnSpPr>
          <p:cNvPr id="277" name="Google Shape;277;p12"/>
          <p:cNvCxnSpPr/>
          <p:nvPr/>
        </p:nvCxnSpPr>
        <p:spPr>
          <a:xfrm>
            <a:off x="290075" y="6056625"/>
            <a:ext cx="5304000" cy="31200"/>
          </a:xfrm>
          <a:prstGeom prst="straightConnector1">
            <a:avLst/>
          </a:prstGeom>
          <a:noFill/>
          <a:ln w="76200" cap="flat" cmpd="sng">
            <a:solidFill>
              <a:schemeClr val="accent4"/>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3"/>
          <p:cNvSpPr txBox="1"/>
          <p:nvPr/>
        </p:nvSpPr>
        <p:spPr>
          <a:xfrm>
            <a:off x="514348" y="6315567"/>
            <a:ext cx="102099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283" name="Google Shape;283;p13"/>
          <p:cNvSpPr txBox="1">
            <a:spLocks noGrp="1"/>
          </p:cNvSpPr>
          <p:nvPr>
            <p:ph type="body" idx="1"/>
          </p:nvPr>
        </p:nvSpPr>
        <p:spPr>
          <a:xfrm>
            <a:off x="6239143" y="3846444"/>
            <a:ext cx="5996460" cy="222343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000"/>
              <a:buNone/>
            </a:pPr>
            <a:r>
              <a:rPr lang="en-US" sz="2000">
                <a:latin typeface="Arial"/>
                <a:ea typeface="Arial"/>
                <a:cs typeface="Arial"/>
                <a:sym typeface="Arial"/>
              </a:rPr>
              <a:t>When to use:</a:t>
            </a:r>
            <a:endParaRPr/>
          </a:p>
          <a:p>
            <a:pPr marL="457200" lvl="0" indent="-457200" algn="l" rtl="0">
              <a:lnSpc>
                <a:spcPct val="90000"/>
              </a:lnSpc>
              <a:spcBef>
                <a:spcPts val="1000"/>
              </a:spcBef>
              <a:spcAft>
                <a:spcPts val="0"/>
              </a:spcAft>
              <a:buSzPts val="2000"/>
              <a:buFont typeface="Calibri"/>
              <a:buAutoNum type="arabicPeriod"/>
            </a:pPr>
            <a:r>
              <a:rPr lang="en-US" sz="2000">
                <a:latin typeface="Arial"/>
                <a:ea typeface="Arial"/>
                <a:cs typeface="Arial"/>
                <a:sym typeface="Arial"/>
              </a:rPr>
              <a:t>To illustrate items of interest or concern during monthly meetings </a:t>
            </a:r>
            <a:endParaRPr/>
          </a:p>
          <a:p>
            <a:pPr marL="457200" lvl="0" indent="-457200" algn="l" rtl="0">
              <a:lnSpc>
                <a:spcPct val="90000"/>
              </a:lnSpc>
              <a:spcBef>
                <a:spcPts val="1000"/>
              </a:spcBef>
              <a:spcAft>
                <a:spcPts val="0"/>
              </a:spcAft>
              <a:buSzPts val="2000"/>
              <a:buFont typeface="Calibri"/>
              <a:buAutoNum type="arabicPeriod"/>
            </a:pPr>
            <a:r>
              <a:rPr lang="en-US" sz="2000">
                <a:latin typeface="Arial"/>
                <a:ea typeface="Arial"/>
                <a:cs typeface="Arial"/>
                <a:sym typeface="Arial"/>
              </a:rPr>
              <a:t>For quarterly or other periodic reviews</a:t>
            </a:r>
            <a:endParaRPr/>
          </a:p>
        </p:txBody>
      </p:sp>
      <p:pic>
        <p:nvPicPr>
          <p:cNvPr id="284" name="Google Shape;284;p13" descr="Table&#10;&#10;Description automatically generated"/>
          <p:cNvPicPr preferRelativeResize="0"/>
          <p:nvPr/>
        </p:nvPicPr>
        <p:blipFill rotWithShape="1">
          <a:blip r:embed="rId3">
            <a:alphaModFix/>
          </a:blip>
          <a:srcRect/>
          <a:stretch/>
        </p:blipFill>
        <p:spPr>
          <a:xfrm>
            <a:off x="242682" y="435950"/>
            <a:ext cx="5996461" cy="4488475"/>
          </a:xfrm>
          <a:prstGeom prst="rect">
            <a:avLst/>
          </a:prstGeom>
          <a:noFill/>
          <a:ln>
            <a:noFill/>
          </a:ln>
        </p:spPr>
      </p:pic>
      <p:pic>
        <p:nvPicPr>
          <p:cNvPr id="285" name="Google Shape;285;p13" descr="Table&#10;&#10;Description automatically generated"/>
          <p:cNvPicPr preferRelativeResize="0"/>
          <p:nvPr/>
        </p:nvPicPr>
        <p:blipFill rotWithShape="1">
          <a:blip r:embed="rId4">
            <a:alphaModFix/>
          </a:blip>
          <a:srcRect/>
          <a:stretch/>
        </p:blipFill>
        <p:spPr>
          <a:xfrm>
            <a:off x="2323765" y="239780"/>
            <a:ext cx="9201883" cy="3260015"/>
          </a:xfrm>
          <a:prstGeom prst="rect">
            <a:avLst/>
          </a:prstGeom>
          <a:noFill/>
          <a:ln w="19050" cap="flat" cmpd="sng">
            <a:solidFill>
              <a:schemeClr val="dk1"/>
            </a:solidFill>
            <a:prstDash val="solid"/>
            <a:round/>
            <a:headEnd type="none" w="sm" len="sm"/>
            <a:tailEnd type="none" w="sm" len="sm"/>
          </a:ln>
        </p:spPr>
      </p:pic>
      <p:sp>
        <p:nvSpPr>
          <p:cNvPr id="286" name="Google Shape;286;p13"/>
          <p:cNvSpPr/>
          <p:nvPr/>
        </p:nvSpPr>
        <p:spPr>
          <a:xfrm>
            <a:off x="9787504" y="838657"/>
            <a:ext cx="557437" cy="2661138"/>
          </a:xfrm>
          <a:prstGeom prst="rect">
            <a:avLst/>
          </a:prstGeom>
          <a:solidFill>
            <a:schemeClr val="accent1">
              <a:alpha val="35686"/>
            </a:scheme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13"/>
          <p:cNvSpPr/>
          <p:nvPr/>
        </p:nvSpPr>
        <p:spPr>
          <a:xfrm>
            <a:off x="10854483" y="841541"/>
            <a:ext cx="509070" cy="2661138"/>
          </a:xfrm>
          <a:prstGeom prst="rect">
            <a:avLst/>
          </a:prstGeom>
          <a:solidFill>
            <a:schemeClr val="accent1">
              <a:alpha val="35686"/>
            </a:scheme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 name="Google Shape;288;p13"/>
          <p:cNvSpPr/>
          <p:nvPr/>
        </p:nvSpPr>
        <p:spPr>
          <a:xfrm>
            <a:off x="7835648" y="838657"/>
            <a:ext cx="432119" cy="2661138"/>
          </a:xfrm>
          <a:prstGeom prst="rect">
            <a:avLst/>
          </a:prstGeom>
          <a:solidFill>
            <a:schemeClr val="accent1">
              <a:alpha val="35686"/>
            </a:scheme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9" name="Google Shape;289;p13"/>
          <p:cNvSpPr/>
          <p:nvPr/>
        </p:nvSpPr>
        <p:spPr>
          <a:xfrm>
            <a:off x="6768669" y="841541"/>
            <a:ext cx="432119" cy="2661138"/>
          </a:xfrm>
          <a:prstGeom prst="rect">
            <a:avLst/>
          </a:prstGeom>
          <a:solidFill>
            <a:srgbClr val="FF9900">
              <a:alpha val="35294"/>
            </a:srgb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0" name="Google Shape;290;p13"/>
          <p:cNvSpPr/>
          <p:nvPr/>
        </p:nvSpPr>
        <p:spPr>
          <a:xfrm>
            <a:off x="5443059" y="829865"/>
            <a:ext cx="679966" cy="2661138"/>
          </a:xfrm>
          <a:prstGeom prst="rect">
            <a:avLst/>
          </a:prstGeom>
          <a:solidFill>
            <a:srgbClr val="538134">
              <a:alpha val="35686"/>
            </a:srgb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 name="Google Shape;291;p13"/>
          <p:cNvSpPr/>
          <p:nvPr/>
        </p:nvSpPr>
        <p:spPr>
          <a:xfrm>
            <a:off x="4416653" y="838657"/>
            <a:ext cx="679966" cy="2661138"/>
          </a:xfrm>
          <a:prstGeom prst="rect">
            <a:avLst/>
          </a:prstGeom>
          <a:solidFill>
            <a:srgbClr val="FF0000">
              <a:alpha val="35686"/>
            </a:srgb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13"/>
          <p:cNvSpPr txBox="1">
            <a:spLocks noGrp="1"/>
          </p:cNvSpPr>
          <p:nvPr>
            <p:ph type="title"/>
          </p:nvPr>
        </p:nvSpPr>
        <p:spPr>
          <a:xfrm>
            <a:off x="242675" y="4996975"/>
            <a:ext cx="5303400" cy="1145100"/>
          </a:xfrm>
          <a:prstGeom prst="rect">
            <a:avLst/>
          </a:prstGeom>
          <a:noFill/>
          <a:ln>
            <a:noFill/>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a:t>Plan Review Meeting: </a:t>
            </a:r>
            <a:br>
              <a:rPr lang="en-US"/>
            </a:br>
            <a:r>
              <a:rPr lang="en-US" sz="3600"/>
              <a:t>Inventory Performance</a:t>
            </a:r>
            <a:endParaRPr/>
          </a:p>
        </p:txBody>
      </p:sp>
      <p:cxnSp>
        <p:nvCxnSpPr>
          <p:cNvPr id="293" name="Google Shape;293;p13"/>
          <p:cNvCxnSpPr/>
          <p:nvPr/>
        </p:nvCxnSpPr>
        <p:spPr>
          <a:xfrm>
            <a:off x="290075" y="6056625"/>
            <a:ext cx="5304000" cy="31200"/>
          </a:xfrm>
          <a:prstGeom prst="straightConnector1">
            <a:avLst/>
          </a:prstGeom>
          <a:noFill/>
          <a:ln w="76200" cap="flat" cmpd="sng">
            <a:solidFill>
              <a:schemeClr val="accent4"/>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grpSp>
        <p:nvGrpSpPr>
          <p:cNvPr id="42" name="Google Shape;42;p2"/>
          <p:cNvGrpSpPr/>
          <p:nvPr/>
        </p:nvGrpSpPr>
        <p:grpSpPr>
          <a:xfrm>
            <a:off x="-191856" y="6095983"/>
            <a:ext cx="12010280" cy="637252"/>
            <a:chOff x="-191856" y="6095983"/>
            <a:chExt cx="12010280" cy="637252"/>
          </a:xfrm>
        </p:grpSpPr>
        <p:sp>
          <p:nvSpPr>
            <p:cNvPr id="43" name="Google Shape;43;p2"/>
            <p:cNvSpPr/>
            <p:nvPr/>
          </p:nvSpPr>
          <p:spPr>
            <a:xfrm>
              <a:off x="-191856" y="6216848"/>
              <a:ext cx="11102385" cy="419907"/>
            </a:xfrm>
            <a:prstGeom prst="parallelogram">
              <a:avLst>
                <a:gd name="adj" fmla="val 25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44" name="Google Shape;44;p2"/>
            <p:cNvPicPr preferRelativeResize="0"/>
            <p:nvPr/>
          </p:nvPicPr>
          <p:blipFill rotWithShape="1">
            <a:blip r:embed="rId3">
              <a:alphaModFix/>
            </a:blip>
            <a:srcRect/>
            <a:stretch/>
          </p:blipFill>
          <p:spPr>
            <a:xfrm>
              <a:off x="11181172" y="6095983"/>
              <a:ext cx="637252" cy="637252"/>
            </a:xfrm>
            <a:prstGeom prst="rect">
              <a:avLst/>
            </a:prstGeom>
            <a:noFill/>
            <a:ln>
              <a:noFill/>
            </a:ln>
          </p:spPr>
        </p:pic>
      </p:grpSp>
      <p:pic>
        <p:nvPicPr>
          <p:cNvPr id="45" name="Google Shape;45;p2"/>
          <p:cNvPicPr preferRelativeResize="0">
            <a:picLocks noGrp="1"/>
          </p:cNvPicPr>
          <p:nvPr>
            <p:ph type="pic" idx="2"/>
          </p:nvPr>
        </p:nvPicPr>
        <p:blipFill rotWithShape="1">
          <a:blip r:embed="rId4">
            <a:alphaModFix/>
          </a:blip>
          <a:srcRect/>
          <a:stretch/>
        </p:blipFill>
        <p:spPr>
          <a:xfrm>
            <a:off x="0" y="0"/>
            <a:ext cx="4049486" cy="6858000"/>
          </a:xfrm>
          <a:prstGeom prst="rect">
            <a:avLst/>
          </a:prstGeom>
          <a:noFill/>
          <a:ln>
            <a:noFill/>
          </a:ln>
        </p:spPr>
      </p:pic>
      <p:sp>
        <p:nvSpPr>
          <p:cNvPr id="46" name="Google Shape;46;p2"/>
          <p:cNvSpPr/>
          <p:nvPr/>
        </p:nvSpPr>
        <p:spPr>
          <a:xfrm flipH="1">
            <a:off x="-2" y="0"/>
            <a:ext cx="4049485" cy="6858000"/>
          </a:xfrm>
          <a:prstGeom prst="rect">
            <a:avLst/>
          </a:prstGeom>
          <a:solidFill>
            <a:schemeClr val="dk1">
              <a:alpha val="7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7" name="Google Shape;47;p2"/>
          <p:cNvSpPr txBox="1"/>
          <p:nvPr/>
        </p:nvSpPr>
        <p:spPr>
          <a:xfrm>
            <a:off x="209862" y="609514"/>
            <a:ext cx="3633267"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FD509"/>
                </a:solidFill>
              </a:rPr>
              <a:t>Inventory Performance</a:t>
            </a:r>
          </a:p>
        </p:txBody>
      </p:sp>
      <p:sp>
        <p:nvSpPr>
          <p:cNvPr id="48" name="Google Shape;48;p2"/>
          <p:cNvSpPr txBox="1"/>
          <p:nvPr/>
        </p:nvSpPr>
        <p:spPr>
          <a:xfrm>
            <a:off x="4571999" y="1575581"/>
            <a:ext cx="6858002" cy="2391301"/>
          </a:xfrm>
          <a:prstGeom prst="rect">
            <a:avLst/>
          </a:prstGeom>
          <a:noFill/>
          <a:ln>
            <a:noFill/>
          </a:ln>
        </p:spPr>
        <p:txBody>
          <a:bodyPr spcFirstLastPara="1" wrap="square" lIns="91425" tIns="45700" rIns="91425" bIns="45700" anchor="t" anchorCtr="0">
            <a:noAutofit/>
          </a:bodyPr>
          <a:lstStyle/>
          <a:p>
            <a:pPr marL="457200" marR="0" lvl="0" indent="-457200" algn="l" rtl="0">
              <a:lnSpc>
                <a:spcPct val="110000"/>
              </a:lnSpc>
              <a:spcBef>
                <a:spcPts val="600"/>
              </a:spcBef>
              <a:spcAft>
                <a:spcPts val="0"/>
              </a:spcAft>
              <a:buClr>
                <a:schemeClr val="accent1"/>
              </a:buClr>
              <a:buSzPts val="2400"/>
              <a:buFont typeface="Arial"/>
              <a:buAutoNum type="arabicPeriod"/>
            </a:pPr>
            <a:r>
              <a:rPr lang="en-US" sz="2400" b="1" dirty="0">
                <a:solidFill>
                  <a:schemeClr val="dk2"/>
                </a:solidFill>
              </a:rPr>
              <a:t>See how inventory works with relation to key performance indicator metrics.</a:t>
            </a:r>
          </a:p>
          <a:p>
            <a:pPr marL="457200" marR="0" lvl="0" indent="-457200" algn="l" rtl="0">
              <a:lnSpc>
                <a:spcPct val="110000"/>
              </a:lnSpc>
              <a:spcBef>
                <a:spcPts val="600"/>
              </a:spcBef>
              <a:spcAft>
                <a:spcPts val="0"/>
              </a:spcAft>
              <a:buClr>
                <a:schemeClr val="accent1"/>
              </a:buClr>
              <a:buSzPts val="2400"/>
              <a:buFont typeface="Arial"/>
              <a:buAutoNum type="arabicPeriod"/>
            </a:pPr>
            <a:r>
              <a:rPr lang="en-US" sz="2400" b="1" dirty="0">
                <a:solidFill>
                  <a:schemeClr val="dk2"/>
                </a:solidFill>
              </a:rPr>
              <a:t>Most often used quarterly or annually.</a:t>
            </a:r>
          </a:p>
        </p:txBody>
      </p:sp>
      <p:sp>
        <p:nvSpPr>
          <p:cNvPr id="49" name="Google Shape;49;p2"/>
          <p:cNvSpPr txBox="1"/>
          <p:nvPr/>
        </p:nvSpPr>
        <p:spPr>
          <a:xfrm>
            <a:off x="379984" y="6293626"/>
            <a:ext cx="55133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2</a:t>
            </a:fld>
            <a:endParaRPr sz="1200" b="1">
              <a:solidFill>
                <a:schemeClr val="lt1"/>
              </a:solidFill>
              <a:latin typeface="Arial"/>
              <a:ea typeface="Arial"/>
              <a:cs typeface="Arial"/>
              <a:sym typeface="Arial"/>
            </a:endParaRPr>
          </a:p>
        </p:txBody>
      </p:sp>
      <p:sp>
        <p:nvSpPr>
          <p:cNvPr id="50" name="Google Shape;50;p2"/>
          <p:cNvSpPr txBox="1"/>
          <p:nvPr/>
        </p:nvSpPr>
        <p:spPr>
          <a:xfrm>
            <a:off x="4571999" y="609600"/>
            <a:ext cx="6858002" cy="769355"/>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r>
              <a:rPr lang="en-US" sz="3000" dirty="0">
                <a:solidFill>
                  <a:schemeClr val="accent1"/>
                </a:solidFill>
                <a:latin typeface="Arial"/>
                <a:ea typeface="Arial"/>
                <a:cs typeface="Arial"/>
                <a:sym typeface="Arial"/>
              </a:rPr>
              <a:t>Purpose of this report</a:t>
            </a:r>
            <a:endParaRPr sz="3000" b="1" dirty="0">
              <a:solidFill>
                <a:schemeClr val="accent1"/>
              </a:solidFill>
              <a:latin typeface="Arial"/>
              <a:ea typeface="Arial"/>
              <a:cs typeface="Arial"/>
              <a:sym typeface="Aria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grpSp>
        <p:nvGrpSpPr>
          <p:cNvPr id="68" name="Google Shape;68;p4"/>
          <p:cNvGrpSpPr/>
          <p:nvPr/>
        </p:nvGrpSpPr>
        <p:grpSpPr>
          <a:xfrm>
            <a:off x="-191856" y="6095983"/>
            <a:ext cx="12010280" cy="637252"/>
            <a:chOff x="-191856" y="6095983"/>
            <a:chExt cx="12010280" cy="637252"/>
          </a:xfrm>
        </p:grpSpPr>
        <p:sp>
          <p:nvSpPr>
            <p:cNvPr id="69" name="Google Shape;69;p4"/>
            <p:cNvSpPr/>
            <p:nvPr/>
          </p:nvSpPr>
          <p:spPr>
            <a:xfrm>
              <a:off x="-191856" y="6216848"/>
              <a:ext cx="11102385" cy="419907"/>
            </a:xfrm>
            <a:prstGeom prst="parallelogram">
              <a:avLst>
                <a:gd name="adj" fmla="val 25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0" name="Google Shape;70;p4"/>
            <p:cNvPicPr preferRelativeResize="0"/>
            <p:nvPr/>
          </p:nvPicPr>
          <p:blipFill rotWithShape="1">
            <a:blip r:embed="rId3">
              <a:alphaModFix/>
            </a:blip>
            <a:srcRect/>
            <a:stretch/>
          </p:blipFill>
          <p:spPr>
            <a:xfrm>
              <a:off x="11181172" y="6095983"/>
              <a:ext cx="637252" cy="637252"/>
            </a:xfrm>
            <a:prstGeom prst="rect">
              <a:avLst/>
            </a:prstGeom>
            <a:noFill/>
            <a:ln>
              <a:noFill/>
            </a:ln>
          </p:spPr>
        </p:pic>
      </p:grpSp>
      <p:sp>
        <p:nvSpPr>
          <p:cNvPr id="71" name="Google Shape;71;p4"/>
          <p:cNvSpPr txBox="1"/>
          <p:nvPr/>
        </p:nvSpPr>
        <p:spPr>
          <a:xfrm>
            <a:off x="379984" y="6293626"/>
            <a:ext cx="55133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b="1">
                <a:solidFill>
                  <a:schemeClr val="lt1"/>
                </a:solidFill>
                <a:latin typeface="Arial"/>
                <a:ea typeface="Arial"/>
                <a:cs typeface="Arial"/>
                <a:sym typeface="Arial"/>
              </a:rPr>
              <a:t>3</a:t>
            </a:fld>
            <a:endParaRPr sz="1200" b="1">
              <a:solidFill>
                <a:schemeClr val="lt1"/>
              </a:solidFill>
              <a:latin typeface="Arial"/>
              <a:ea typeface="Arial"/>
              <a:cs typeface="Arial"/>
              <a:sym typeface="Arial"/>
            </a:endParaRPr>
          </a:p>
        </p:txBody>
      </p:sp>
      <p:sp>
        <p:nvSpPr>
          <p:cNvPr id="9" name="Google Shape;50;p2">
            <a:extLst>
              <a:ext uri="{FF2B5EF4-FFF2-40B4-BE49-F238E27FC236}">
                <a16:creationId xmlns:a16="http://schemas.microsoft.com/office/drawing/2014/main" id="{A4ECED4B-BDE8-1A4C-9617-40AE543BC9E5}"/>
              </a:ext>
            </a:extLst>
          </p:cNvPr>
          <p:cNvSpPr txBox="1"/>
          <p:nvPr/>
        </p:nvSpPr>
        <p:spPr>
          <a:xfrm>
            <a:off x="2666999" y="609600"/>
            <a:ext cx="6858002" cy="1107233"/>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None/>
            </a:pPr>
            <a:r>
              <a:rPr lang="en-US" sz="3000" b="1" dirty="0">
                <a:solidFill>
                  <a:schemeClr val="accent1"/>
                </a:solidFill>
              </a:rPr>
              <a:t>The Inventory Performance Report</a:t>
            </a:r>
          </a:p>
          <a:p>
            <a:pPr marL="0" marR="0" lvl="0" indent="0" algn="ctr" rtl="0">
              <a:lnSpc>
                <a:spcPct val="110000"/>
              </a:lnSpc>
              <a:spcBef>
                <a:spcPts val="0"/>
              </a:spcBef>
              <a:spcAft>
                <a:spcPts val="0"/>
              </a:spcAft>
              <a:buNone/>
            </a:pPr>
            <a:r>
              <a:rPr lang="en-US" sz="2400" b="1" dirty="0">
                <a:solidFill>
                  <a:schemeClr val="accent1"/>
                </a:solidFill>
              </a:rPr>
              <a:t>(shown by category)</a:t>
            </a:r>
            <a:endParaRPr sz="2400" b="1" dirty="0">
              <a:solidFill>
                <a:schemeClr val="accent1"/>
              </a:solidFill>
              <a:latin typeface="Arial"/>
              <a:ea typeface="Arial"/>
              <a:cs typeface="Arial"/>
              <a:sym typeface="Arial"/>
            </a:endParaRPr>
          </a:p>
        </p:txBody>
      </p:sp>
      <p:pic>
        <p:nvPicPr>
          <p:cNvPr id="8" name="Picture 7" descr="Graphical user interface&#10;&#10;Description automatically generated with low confidence">
            <a:extLst>
              <a:ext uri="{FF2B5EF4-FFF2-40B4-BE49-F238E27FC236}">
                <a16:creationId xmlns:a16="http://schemas.microsoft.com/office/drawing/2014/main" id="{E2D5AA3A-9A8E-6F45-932C-1A410F6BF480}"/>
              </a:ext>
            </a:extLst>
          </p:cNvPr>
          <p:cNvPicPr>
            <a:picLocks noChangeAspect="1"/>
          </p:cNvPicPr>
          <p:nvPr/>
        </p:nvPicPr>
        <p:blipFill>
          <a:blip r:embed="rId4"/>
          <a:stretch>
            <a:fillRect/>
          </a:stretch>
        </p:blipFill>
        <p:spPr>
          <a:xfrm>
            <a:off x="376518" y="2709732"/>
            <a:ext cx="11438964" cy="1438536"/>
          </a:xfrm>
          <a:prstGeom prst="rect">
            <a:avLst/>
          </a:prstGeom>
        </p:spPr>
      </p:pic>
    </p:spTree>
    <p:extLst>
      <p:ext uri="{BB962C8B-B14F-4D97-AF65-F5344CB8AC3E}">
        <p14:creationId xmlns:p14="http://schemas.microsoft.com/office/powerpoint/2010/main" val="120409459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grpSp>
        <p:nvGrpSpPr>
          <p:cNvPr id="68" name="Google Shape;68;p4"/>
          <p:cNvGrpSpPr/>
          <p:nvPr/>
        </p:nvGrpSpPr>
        <p:grpSpPr>
          <a:xfrm>
            <a:off x="-191856" y="6095983"/>
            <a:ext cx="12010280" cy="637252"/>
            <a:chOff x="-191856" y="6095983"/>
            <a:chExt cx="12010280" cy="637252"/>
          </a:xfrm>
        </p:grpSpPr>
        <p:sp>
          <p:nvSpPr>
            <p:cNvPr id="69" name="Google Shape;69;p4"/>
            <p:cNvSpPr/>
            <p:nvPr/>
          </p:nvSpPr>
          <p:spPr>
            <a:xfrm>
              <a:off x="-191856" y="6216848"/>
              <a:ext cx="11102385" cy="419907"/>
            </a:xfrm>
            <a:prstGeom prst="parallelogram">
              <a:avLst>
                <a:gd name="adj" fmla="val 25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0" name="Google Shape;70;p4"/>
            <p:cNvPicPr preferRelativeResize="0"/>
            <p:nvPr/>
          </p:nvPicPr>
          <p:blipFill rotWithShape="1">
            <a:blip r:embed="rId3">
              <a:alphaModFix/>
            </a:blip>
            <a:srcRect/>
            <a:stretch/>
          </p:blipFill>
          <p:spPr>
            <a:xfrm>
              <a:off x="11181172" y="6095983"/>
              <a:ext cx="637252" cy="637252"/>
            </a:xfrm>
            <a:prstGeom prst="rect">
              <a:avLst/>
            </a:prstGeom>
            <a:noFill/>
            <a:ln>
              <a:noFill/>
            </a:ln>
          </p:spPr>
        </p:pic>
      </p:grpSp>
      <p:sp>
        <p:nvSpPr>
          <p:cNvPr id="71" name="Google Shape;71;p4"/>
          <p:cNvSpPr txBox="1"/>
          <p:nvPr/>
        </p:nvSpPr>
        <p:spPr>
          <a:xfrm>
            <a:off x="379984" y="6293626"/>
            <a:ext cx="55133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b="1">
                <a:solidFill>
                  <a:schemeClr val="lt1"/>
                </a:solidFill>
                <a:latin typeface="Arial"/>
                <a:ea typeface="Arial"/>
                <a:cs typeface="Arial"/>
                <a:sym typeface="Arial"/>
              </a:rPr>
              <a:t>4</a:t>
            </a:fld>
            <a:endParaRPr sz="1200" b="1">
              <a:solidFill>
                <a:schemeClr val="lt1"/>
              </a:solidFill>
              <a:latin typeface="Arial"/>
              <a:ea typeface="Arial"/>
              <a:cs typeface="Arial"/>
              <a:sym typeface="Arial"/>
            </a:endParaRPr>
          </a:p>
        </p:txBody>
      </p:sp>
      <p:sp>
        <p:nvSpPr>
          <p:cNvPr id="18" name="Google Shape;89;p5">
            <a:extLst>
              <a:ext uri="{FF2B5EF4-FFF2-40B4-BE49-F238E27FC236}">
                <a16:creationId xmlns:a16="http://schemas.microsoft.com/office/drawing/2014/main" id="{01F2E469-9B96-9444-BF19-396F81A36454}"/>
              </a:ext>
            </a:extLst>
          </p:cNvPr>
          <p:cNvSpPr/>
          <p:nvPr/>
        </p:nvSpPr>
        <p:spPr>
          <a:xfrm>
            <a:off x="740648" y="914237"/>
            <a:ext cx="2600430" cy="298235"/>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 name="Google Shape;93;p5">
            <a:extLst>
              <a:ext uri="{FF2B5EF4-FFF2-40B4-BE49-F238E27FC236}">
                <a16:creationId xmlns:a16="http://schemas.microsoft.com/office/drawing/2014/main" id="{E601A937-B520-B543-9972-3CA102B557AC}"/>
              </a:ext>
            </a:extLst>
          </p:cNvPr>
          <p:cNvSpPr txBox="1"/>
          <p:nvPr/>
        </p:nvSpPr>
        <p:spPr>
          <a:xfrm>
            <a:off x="379984" y="508454"/>
            <a:ext cx="311935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accent1"/>
                </a:solidFill>
                <a:latin typeface="Arial"/>
                <a:ea typeface="Arial"/>
                <a:cs typeface="Arial"/>
                <a:sym typeface="Arial"/>
              </a:rPr>
              <a:t>The </a:t>
            </a:r>
            <a:r>
              <a:rPr lang="en-US" sz="4000" b="1" dirty="0">
                <a:solidFill>
                  <a:schemeClr val="accent1"/>
                </a:solidFill>
              </a:rPr>
              <a:t>header</a:t>
            </a:r>
            <a:endParaRPr sz="2400" dirty="0">
              <a:solidFill>
                <a:schemeClr val="dk2"/>
              </a:solidFill>
              <a:latin typeface="Arial Black"/>
              <a:ea typeface="Arial Black"/>
              <a:cs typeface="Arial Black"/>
              <a:sym typeface="Arial Black"/>
            </a:endParaRPr>
          </a:p>
        </p:txBody>
      </p:sp>
      <p:sp>
        <p:nvSpPr>
          <p:cNvPr id="23" name="Speech Bubble: Rectangle with Corners Rounded 10">
            <a:extLst>
              <a:ext uri="{FF2B5EF4-FFF2-40B4-BE49-F238E27FC236}">
                <a16:creationId xmlns:a16="http://schemas.microsoft.com/office/drawing/2014/main" id="{FAB36B08-221E-5C46-BC3F-55BD8F88F347}"/>
              </a:ext>
            </a:extLst>
          </p:cNvPr>
          <p:cNvSpPr/>
          <p:nvPr/>
        </p:nvSpPr>
        <p:spPr>
          <a:xfrm>
            <a:off x="1519543" y="2818427"/>
            <a:ext cx="4870925" cy="1226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solidFill>
              </a:rPr>
              <a:t>Looks at a class/category/location’s margin dollars as well as return on investment, which takes into consideration the time aspect.</a:t>
            </a:r>
            <a:endParaRPr lang="en-US" sz="1600" dirty="0">
              <a:solidFill>
                <a:schemeClr val="accent2"/>
              </a:solidFill>
            </a:endParaRPr>
          </a:p>
        </p:txBody>
      </p:sp>
      <p:sp>
        <p:nvSpPr>
          <p:cNvPr id="26" name="Speech Bubble: Rectangle with Corners Rounded 13">
            <a:extLst>
              <a:ext uri="{FF2B5EF4-FFF2-40B4-BE49-F238E27FC236}">
                <a16:creationId xmlns:a16="http://schemas.microsoft.com/office/drawing/2014/main" id="{D3F41986-1198-264D-B0AF-1C7C46BB3816}"/>
              </a:ext>
            </a:extLst>
          </p:cNvPr>
          <p:cNvSpPr/>
          <p:nvPr/>
        </p:nvSpPr>
        <p:spPr>
          <a:xfrm>
            <a:off x="8337661" y="3089739"/>
            <a:ext cx="2843511" cy="1421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6"/>
                </a:solidFill>
              </a:rPr>
              <a:t>Looks at how quickly/slowly you are turning your product, what the sell through is, and how new or fresh your merchandise potentially is.</a:t>
            </a:r>
          </a:p>
        </p:txBody>
      </p:sp>
      <p:pic>
        <p:nvPicPr>
          <p:cNvPr id="12" name="Picture 11" descr="Graphical user interface&#10;&#10;Description automatically generated with low confidence">
            <a:extLst>
              <a:ext uri="{FF2B5EF4-FFF2-40B4-BE49-F238E27FC236}">
                <a16:creationId xmlns:a16="http://schemas.microsoft.com/office/drawing/2014/main" id="{9F712F79-26C0-9C4E-AA72-590D53443855}"/>
              </a:ext>
            </a:extLst>
          </p:cNvPr>
          <p:cNvPicPr>
            <a:picLocks noChangeAspect="1"/>
          </p:cNvPicPr>
          <p:nvPr/>
        </p:nvPicPr>
        <p:blipFill rotWithShape="1">
          <a:blip r:embed="rId4"/>
          <a:srcRect l="33973" b="84892"/>
          <a:stretch/>
        </p:blipFill>
        <p:spPr>
          <a:xfrm>
            <a:off x="177718" y="2254204"/>
            <a:ext cx="11852917" cy="341078"/>
          </a:xfrm>
          <a:prstGeom prst="rect">
            <a:avLst/>
          </a:prstGeom>
        </p:spPr>
      </p:pic>
      <p:sp>
        <p:nvSpPr>
          <p:cNvPr id="13" name="Rectangle 12">
            <a:extLst>
              <a:ext uri="{FF2B5EF4-FFF2-40B4-BE49-F238E27FC236}">
                <a16:creationId xmlns:a16="http://schemas.microsoft.com/office/drawing/2014/main" id="{FDD407A5-9D3D-464A-86D9-EA8A63AB4096}"/>
              </a:ext>
            </a:extLst>
          </p:cNvPr>
          <p:cNvSpPr/>
          <p:nvPr/>
        </p:nvSpPr>
        <p:spPr>
          <a:xfrm>
            <a:off x="177718" y="2595282"/>
            <a:ext cx="7268856" cy="1533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4B5FE7B-B9C1-9644-B6D0-EDE53DCD2546}"/>
              </a:ext>
            </a:extLst>
          </p:cNvPr>
          <p:cNvSpPr/>
          <p:nvPr/>
        </p:nvSpPr>
        <p:spPr>
          <a:xfrm>
            <a:off x="7463118" y="2595282"/>
            <a:ext cx="4550973" cy="1533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5"/>
          <p:cNvSpPr/>
          <p:nvPr/>
        </p:nvSpPr>
        <p:spPr>
          <a:xfrm>
            <a:off x="740647" y="914237"/>
            <a:ext cx="4322007" cy="298235"/>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90" name="Google Shape;90;p5"/>
          <p:cNvGrpSpPr/>
          <p:nvPr/>
        </p:nvGrpSpPr>
        <p:grpSpPr>
          <a:xfrm>
            <a:off x="-191856" y="6095983"/>
            <a:ext cx="12010280" cy="637252"/>
            <a:chOff x="-191856" y="6095983"/>
            <a:chExt cx="12010280" cy="637252"/>
          </a:xfrm>
        </p:grpSpPr>
        <p:sp>
          <p:nvSpPr>
            <p:cNvPr id="91" name="Google Shape;91;p5"/>
            <p:cNvSpPr/>
            <p:nvPr/>
          </p:nvSpPr>
          <p:spPr>
            <a:xfrm>
              <a:off x="-191856" y="6216848"/>
              <a:ext cx="11102385" cy="419907"/>
            </a:xfrm>
            <a:prstGeom prst="parallelogram">
              <a:avLst>
                <a:gd name="adj" fmla="val 2500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2" name="Google Shape;92;p5"/>
            <p:cNvPicPr preferRelativeResize="0"/>
            <p:nvPr/>
          </p:nvPicPr>
          <p:blipFill rotWithShape="1">
            <a:blip r:embed="rId3">
              <a:alphaModFix/>
            </a:blip>
            <a:srcRect/>
            <a:stretch/>
          </p:blipFill>
          <p:spPr>
            <a:xfrm>
              <a:off x="11181172" y="6095983"/>
              <a:ext cx="637252" cy="637252"/>
            </a:xfrm>
            <a:prstGeom prst="rect">
              <a:avLst/>
            </a:prstGeom>
            <a:noFill/>
            <a:ln>
              <a:noFill/>
            </a:ln>
          </p:spPr>
        </p:pic>
      </p:grpSp>
      <p:sp>
        <p:nvSpPr>
          <p:cNvPr id="93" name="Google Shape;93;p5"/>
          <p:cNvSpPr txBox="1"/>
          <p:nvPr/>
        </p:nvSpPr>
        <p:spPr>
          <a:xfrm>
            <a:off x="379984" y="509636"/>
            <a:ext cx="519972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accent1"/>
                </a:solidFill>
                <a:ea typeface="Arial Black"/>
              </a:rPr>
              <a:t>Organizing the data</a:t>
            </a:r>
            <a:endParaRPr sz="2400" dirty="0">
              <a:solidFill>
                <a:schemeClr val="dk2"/>
              </a:solidFill>
              <a:latin typeface="Arial Black"/>
              <a:ea typeface="Arial Black"/>
              <a:cs typeface="Arial Black"/>
              <a:sym typeface="Arial Black"/>
            </a:endParaRPr>
          </a:p>
        </p:txBody>
      </p:sp>
      <p:sp>
        <p:nvSpPr>
          <p:cNvPr id="94" name="Google Shape;94;p5"/>
          <p:cNvSpPr txBox="1"/>
          <p:nvPr/>
        </p:nvSpPr>
        <p:spPr>
          <a:xfrm>
            <a:off x="379984" y="6293626"/>
            <a:ext cx="55133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b="1">
                <a:solidFill>
                  <a:schemeClr val="lt1"/>
                </a:solidFill>
                <a:latin typeface="Arial"/>
                <a:ea typeface="Arial"/>
                <a:cs typeface="Arial"/>
                <a:sym typeface="Arial"/>
              </a:rPr>
              <a:t>5</a:t>
            </a:fld>
            <a:endParaRPr sz="1200" b="1">
              <a:solidFill>
                <a:schemeClr val="lt1"/>
              </a:solidFill>
              <a:latin typeface="Arial"/>
              <a:ea typeface="Arial"/>
              <a:cs typeface="Arial"/>
              <a:sym typeface="Arial"/>
            </a:endParaRPr>
          </a:p>
        </p:txBody>
      </p:sp>
      <p:pic>
        <p:nvPicPr>
          <p:cNvPr id="7" name="Picture 6" descr="Graphical user interface, application&#10;&#10;Description automatically generated">
            <a:extLst>
              <a:ext uri="{FF2B5EF4-FFF2-40B4-BE49-F238E27FC236}">
                <a16:creationId xmlns:a16="http://schemas.microsoft.com/office/drawing/2014/main" id="{F7BC454A-61BF-174E-A6DA-CD8848DEAA7A}"/>
              </a:ext>
            </a:extLst>
          </p:cNvPr>
          <p:cNvPicPr>
            <a:picLocks noChangeAspect="1"/>
          </p:cNvPicPr>
          <p:nvPr/>
        </p:nvPicPr>
        <p:blipFill>
          <a:blip r:embed="rId4"/>
          <a:stretch>
            <a:fillRect/>
          </a:stretch>
        </p:blipFill>
        <p:spPr>
          <a:xfrm>
            <a:off x="7885793" y="509636"/>
            <a:ext cx="3295379" cy="5345500"/>
          </a:xfrm>
          <a:prstGeom prst="rect">
            <a:avLst/>
          </a:prstGeom>
        </p:spPr>
      </p:pic>
      <p:sp>
        <p:nvSpPr>
          <p:cNvPr id="10" name="Google Shape;48;p2">
            <a:extLst>
              <a:ext uri="{FF2B5EF4-FFF2-40B4-BE49-F238E27FC236}">
                <a16:creationId xmlns:a16="http://schemas.microsoft.com/office/drawing/2014/main" id="{9C242D10-4400-2549-8279-5EA37093FFEA}"/>
              </a:ext>
            </a:extLst>
          </p:cNvPr>
          <p:cNvSpPr txBox="1"/>
          <p:nvPr/>
        </p:nvSpPr>
        <p:spPr>
          <a:xfrm>
            <a:off x="379984" y="1680768"/>
            <a:ext cx="5886133" cy="4072794"/>
          </a:xfrm>
          <a:prstGeom prst="rect">
            <a:avLst/>
          </a:prstGeom>
          <a:noFill/>
          <a:ln>
            <a:noFill/>
          </a:ln>
        </p:spPr>
        <p:txBody>
          <a:bodyPr spcFirstLastPara="1" wrap="square" lIns="91425" tIns="45700" rIns="91425" bIns="45700" anchor="t" anchorCtr="0">
            <a:noAutofit/>
          </a:bodyPr>
          <a:lstStyle/>
          <a:p>
            <a:pPr lvl="0"/>
            <a:r>
              <a:rPr lang="en-US" sz="2400" b="1" dirty="0">
                <a:solidFill>
                  <a:schemeClr val="accent1"/>
                </a:solidFill>
                <a:latin typeface="Arial" panose="020B0604020202020204" pitchFamily="34" charset="0"/>
                <a:ea typeface="Century Gothic"/>
                <a:cs typeface="Arial" panose="020B0604020202020204" pitchFamily="34" charset="0"/>
                <a:sym typeface="Century Gothic"/>
              </a:rPr>
              <a:t>Similar to many of the other reports, you have the capability to choose how you want to see the data.</a:t>
            </a:r>
          </a:p>
          <a:p>
            <a:pPr lvl="0"/>
            <a:endParaRPr lang="en-US" sz="2200" dirty="0">
              <a:solidFill>
                <a:schemeClr val="tx1"/>
              </a:solidFill>
              <a:latin typeface="Arial" panose="020B0604020202020204" pitchFamily="34" charset="0"/>
              <a:ea typeface="Century Gothic"/>
              <a:cs typeface="Arial" panose="020B0604020202020204" pitchFamily="34" charset="0"/>
              <a:sym typeface="Century Gothic"/>
            </a:endParaRPr>
          </a:p>
          <a:p>
            <a:pPr marL="342900" lvl="0" indent="-342900">
              <a:buClr>
                <a:schemeClr val="accent1"/>
              </a:buClr>
              <a:buFont typeface="Arial" panose="020B0604020202020204" pitchFamily="34" charset="0"/>
              <a:buChar char="•"/>
            </a:pPr>
            <a:r>
              <a:rPr lang="en-US" sz="2200" dirty="0">
                <a:solidFill>
                  <a:schemeClr val="tx1"/>
                </a:solidFill>
                <a:latin typeface="Arial" panose="020B0604020202020204" pitchFamily="34" charset="0"/>
                <a:ea typeface="Century Gothic"/>
                <a:cs typeface="Arial" panose="020B0604020202020204" pitchFamily="34" charset="0"/>
                <a:sym typeface="Century Gothic"/>
              </a:rPr>
              <a:t>You can control the way it’s organized (hierarchy) as well as the timeframe for the data.</a:t>
            </a:r>
          </a:p>
          <a:p>
            <a:pPr marL="342900" lvl="0" indent="-342900">
              <a:buClr>
                <a:schemeClr val="accent1"/>
              </a:buClr>
              <a:buFont typeface="Arial" panose="020B0604020202020204" pitchFamily="34" charset="0"/>
              <a:buChar char="•"/>
            </a:pPr>
            <a:r>
              <a:rPr lang="en-US" sz="2200" dirty="0">
                <a:solidFill>
                  <a:schemeClr val="tx1"/>
                </a:solidFill>
                <a:latin typeface="Arial" panose="020B0604020202020204" pitchFamily="34" charset="0"/>
                <a:ea typeface="Century Gothic"/>
                <a:cs typeface="Arial" panose="020B0604020202020204" pitchFamily="34" charset="0"/>
                <a:sym typeface="Century Gothic"/>
              </a:rPr>
              <a:t>You can look at specific locations, categories or classifications to isolate trends for individual buyers.</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grpSp>
        <p:nvGrpSpPr>
          <p:cNvPr id="68" name="Google Shape;68;p4"/>
          <p:cNvGrpSpPr/>
          <p:nvPr/>
        </p:nvGrpSpPr>
        <p:grpSpPr>
          <a:xfrm>
            <a:off x="-191856" y="6095983"/>
            <a:ext cx="12010280" cy="637252"/>
            <a:chOff x="-191856" y="6095983"/>
            <a:chExt cx="12010280" cy="637252"/>
          </a:xfrm>
        </p:grpSpPr>
        <p:sp>
          <p:nvSpPr>
            <p:cNvPr id="69" name="Google Shape;69;p4"/>
            <p:cNvSpPr/>
            <p:nvPr/>
          </p:nvSpPr>
          <p:spPr>
            <a:xfrm>
              <a:off x="-191856" y="6216848"/>
              <a:ext cx="11102385" cy="419907"/>
            </a:xfrm>
            <a:prstGeom prst="parallelogram">
              <a:avLst>
                <a:gd name="adj" fmla="val 25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0" name="Google Shape;70;p4"/>
            <p:cNvPicPr preferRelativeResize="0"/>
            <p:nvPr/>
          </p:nvPicPr>
          <p:blipFill rotWithShape="1">
            <a:blip r:embed="rId3">
              <a:alphaModFix/>
            </a:blip>
            <a:srcRect/>
            <a:stretch/>
          </p:blipFill>
          <p:spPr>
            <a:xfrm>
              <a:off x="11181172" y="6095983"/>
              <a:ext cx="637252" cy="637252"/>
            </a:xfrm>
            <a:prstGeom prst="rect">
              <a:avLst/>
            </a:prstGeom>
            <a:noFill/>
            <a:ln>
              <a:noFill/>
            </a:ln>
          </p:spPr>
        </p:pic>
      </p:grpSp>
      <p:sp>
        <p:nvSpPr>
          <p:cNvPr id="71" name="Google Shape;71;p4"/>
          <p:cNvSpPr txBox="1"/>
          <p:nvPr/>
        </p:nvSpPr>
        <p:spPr>
          <a:xfrm>
            <a:off x="379984" y="6293626"/>
            <a:ext cx="55133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b="1">
                <a:solidFill>
                  <a:schemeClr val="lt1"/>
                </a:solidFill>
                <a:latin typeface="Arial"/>
                <a:ea typeface="Arial"/>
                <a:cs typeface="Arial"/>
                <a:sym typeface="Arial"/>
              </a:rPr>
              <a:t>6</a:t>
            </a:fld>
            <a:endParaRPr sz="1200" b="1">
              <a:solidFill>
                <a:schemeClr val="lt1"/>
              </a:solidFill>
              <a:latin typeface="Arial"/>
              <a:ea typeface="Arial"/>
              <a:cs typeface="Arial"/>
              <a:sym typeface="Arial"/>
            </a:endParaRPr>
          </a:p>
        </p:txBody>
      </p:sp>
      <p:sp>
        <p:nvSpPr>
          <p:cNvPr id="10" name="Google Shape;89;p5">
            <a:extLst>
              <a:ext uri="{FF2B5EF4-FFF2-40B4-BE49-F238E27FC236}">
                <a16:creationId xmlns:a16="http://schemas.microsoft.com/office/drawing/2014/main" id="{8AF4102E-D3CA-C04C-9CF1-47FFA1FA1ED9}"/>
              </a:ext>
            </a:extLst>
          </p:cNvPr>
          <p:cNvSpPr/>
          <p:nvPr/>
        </p:nvSpPr>
        <p:spPr>
          <a:xfrm>
            <a:off x="740646" y="914237"/>
            <a:ext cx="5120640" cy="298235"/>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 name="Google Shape;93;p5">
            <a:extLst>
              <a:ext uri="{FF2B5EF4-FFF2-40B4-BE49-F238E27FC236}">
                <a16:creationId xmlns:a16="http://schemas.microsoft.com/office/drawing/2014/main" id="{9D7E1162-90FF-F443-AC11-1A29B87CF020}"/>
              </a:ext>
            </a:extLst>
          </p:cNvPr>
          <p:cNvSpPr txBox="1"/>
          <p:nvPr/>
        </p:nvSpPr>
        <p:spPr>
          <a:xfrm>
            <a:off x="379984" y="509636"/>
            <a:ext cx="6147816" cy="769401"/>
          </a:xfrm>
          <a:prstGeom prst="rect">
            <a:avLst/>
          </a:prstGeom>
          <a:noFill/>
          <a:ln>
            <a:noFill/>
          </a:ln>
        </p:spPr>
        <p:txBody>
          <a:bodyPr spcFirstLastPara="1" wrap="square" lIns="91425" tIns="45700" rIns="91425" bIns="45700" anchor="t" anchorCtr="0">
            <a:spAutoFit/>
          </a:bodyPr>
          <a:lstStyle/>
          <a:p>
            <a:pPr lvl="0">
              <a:lnSpc>
                <a:spcPct val="110000"/>
              </a:lnSpc>
            </a:pPr>
            <a:r>
              <a:rPr lang="en-US" sz="4000" b="1" dirty="0">
                <a:solidFill>
                  <a:schemeClr val="accent1"/>
                </a:solidFill>
              </a:rPr>
              <a:t>How to use the report</a:t>
            </a:r>
          </a:p>
        </p:txBody>
      </p:sp>
      <p:pic>
        <p:nvPicPr>
          <p:cNvPr id="16" name="Picture 15" descr="Graphical user interface&#10;&#10;Description automatically generated with low confidence">
            <a:extLst>
              <a:ext uri="{FF2B5EF4-FFF2-40B4-BE49-F238E27FC236}">
                <a16:creationId xmlns:a16="http://schemas.microsoft.com/office/drawing/2014/main" id="{C98B6547-E717-BE48-B81C-7F53BFF0CB46}"/>
              </a:ext>
            </a:extLst>
          </p:cNvPr>
          <p:cNvPicPr>
            <a:picLocks noChangeAspect="1"/>
          </p:cNvPicPr>
          <p:nvPr/>
        </p:nvPicPr>
        <p:blipFill rotWithShape="1">
          <a:blip r:embed="rId4"/>
          <a:srcRect l="33973" b="84892"/>
          <a:stretch/>
        </p:blipFill>
        <p:spPr>
          <a:xfrm>
            <a:off x="177718" y="1446534"/>
            <a:ext cx="11852917" cy="341078"/>
          </a:xfrm>
          <a:prstGeom prst="rect">
            <a:avLst/>
          </a:prstGeom>
        </p:spPr>
      </p:pic>
      <p:sp>
        <p:nvSpPr>
          <p:cNvPr id="15" name="Rectangle 14">
            <a:extLst>
              <a:ext uri="{FF2B5EF4-FFF2-40B4-BE49-F238E27FC236}">
                <a16:creationId xmlns:a16="http://schemas.microsoft.com/office/drawing/2014/main" id="{0F746DF2-58E2-4B43-95E2-073296615EBB}"/>
              </a:ext>
            </a:extLst>
          </p:cNvPr>
          <p:cNvSpPr/>
          <p:nvPr/>
        </p:nvSpPr>
        <p:spPr>
          <a:xfrm>
            <a:off x="177717" y="1371601"/>
            <a:ext cx="6693729" cy="47656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48;p2">
            <a:extLst>
              <a:ext uri="{FF2B5EF4-FFF2-40B4-BE49-F238E27FC236}">
                <a16:creationId xmlns:a16="http://schemas.microsoft.com/office/drawing/2014/main" id="{2CD47743-4C7D-B843-868E-31A96AE3DED1}"/>
              </a:ext>
            </a:extLst>
          </p:cNvPr>
          <p:cNvSpPr txBox="1"/>
          <p:nvPr/>
        </p:nvSpPr>
        <p:spPr>
          <a:xfrm>
            <a:off x="5791397" y="2279518"/>
            <a:ext cx="5790151" cy="2428273"/>
          </a:xfrm>
          <a:prstGeom prst="rect">
            <a:avLst/>
          </a:prstGeom>
          <a:noFill/>
          <a:ln>
            <a:noFill/>
          </a:ln>
        </p:spPr>
        <p:txBody>
          <a:bodyPr spcFirstLastPara="1" wrap="square" lIns="91425" tIns="45700" rIns="91425" bIns="45700" anchor="t" anchorCtr="0">
            <a:noAutofit/>
          </a:bodyPr>
          <a:lstStyle/>
          <a:p>
            <a:pPr marL="285750" indent="-285750">
              <a:buClr>
                <a:schemeClr val="accent1"/>
              </a:buClr>
              <a:buFont typeface="Arial" panose="020B0604020202020204" pitchFamily="34" charset="0"/>
              <a:buChar char="•"/>
            </a:pPr>
            <a:r>
              <a:rPr lang="en-US" sz="1800" dirty="0">
                <a:latin typeface="Arial" panose="020B0604020202020204" pitchFamily="34" charset="0"/>
                <a:cs typeface="Arial" panose="020B0604020202020204" pitchFamily="34" charset="0"/>
              </a:rPr>
              <a:t>A 2 or above is usually the goal</a:t>
            </a:r>
          </a:p>
          <a:p>
            <a:pPr marL="285750" indent="-285750">
              <a:buClr>
                <a:schemeClr val="accent1"/>
              </a:buClr>
              <a:buFont typeface="Arial" panose="020B0604020202020204" pitchFamily="34" charset="0"/>
              <a:buChar char="•"/>
            </a:pPr>
            <a:r>
              <a:rPr lang="en-US" sz="1800" dirty="0">
                <a:latin typeface="Arial" panose="020B0604020202020204" pitchFamily="34" charset="0"/>
                <a:cs typeface="Arial" panose="020B0604020202020204" pitchFamily="34" charset="0"/>
              </a:rPr>
              <a:t>You want the client to get back the money they are putting in and have enough to pay for the purchase.</a:t>
            </a:r>
          </a:p>
          <a:p>
            <a:pPr marL="285750" indent="-285750">
              <a:buClr>
                <a:schemeClr val="accent1"/>
              </a:buClr>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50D5B6E-2301-9D46-BADC-B35A94DC47A9}"/>
              </a:ext>
            </a:extLst>
          </p:cNvPr>
          <p:cNvSpPr txBox="1"/>
          <p:nvPr/>
        </p:nvSpPr>
        <p:spPr>
          <a:xfrm>
            <a:off x="807881" y="2279518"/>
            <a:ext cx="4608874" cy="2400657"/>
          </a:xfrm>
          <a:prstGeom prst="rect">
            <a:avLst/>
          </a:prstGeom>
          <a:noFill/>
        </p:spPr>
        <p:txBody>
          <a:bodyPr wrap="square">
            <a:spAutoFit/>
          </a:bodyPr>
          <a:lstStyle/>
          <a:p>
            <a:pPr marL="0" indent="0">
              <a:buNone/>
            </a:pPr>
            <a:r>
              <a:rPr lang="en-US" sz="2500" b="1" dirty="0">
                <a:solidFill>
                  <a:schemeClr val="accent1"/>
                </a:solidFill>
                <a:latin typeface="Arial" panose="020B0604020202020204" pitchFamily="34" charset="0"/>
                <a:cs typeface="Arial" panose="020B0604020202020204" pitchFamily="34" charset="0"/>
              </a:rPr>
              <a:t>Being able to see both cash margin (unique to M1) and gross margin with returns will help identify any underperforming categories/locations/classes. </a:t>
            </a:r>
          </a:p>
        </p:txBody>
      </p:sp>
    </p:spTree>
    <p:extLst>
      <p:ext uri="{BB962C8B-B14F-4D97-AF65-F5344CB8AC3E}">
        <p14:creationId xmlns:p14="http://schemas.microsoft.com/office/powerpoint/2010/main" val="374421489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grpSp>
        <p:nvGrpSpPr>
          <p:cNvPr id="68" name="Google Shape;68;p4"/>
          <p:cNvGrpSpPr/>
          <p:nvPr/>
        </p:nvGrpSpPr>
        <p:grpSpPr>
          <a:xfrm>
            <a:off x="-191856" y="6095983"/>
            <a:ext cx="12010280" cy="637252"/>
            <a:chOff x="-191856" y="6095983"/>
            <a:chExt cx="12010280" cy="637252"/>
          </a:xfrm>
        </p:grpSpPr>
        <p:sp>
          <p:nvSpPr>
            <p:cNvPr id="69" name="Google Shape;69;p4"/>
            <p:cNvSpPr/>
            <p:nvPr/>
          </p:nvSpPr>
          <p:spPr>
            <a:xfrm>
              <a:off x="-191856" y="6216848"/>
              <a:ext cx="11102385" cy="419907"/>
            </a:xfrm>
            <a:prstGeom prst="parallelogram">
              <a:avLst>
                <a:gd name="adj" fmla="val 25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0" name="Google Shape;70;p4"/>
            <p:cNvPicPr preferRelativeResize="0"/>
            <p:nvPr/>
          </p:nvPicPr>
          <p:blipFill rotWithShape="1">
            <a:blip r:embed="rId3">
              <a:alphaModFix/>
            </a:blip>
            <a:srcRect/>
            <a:stretch/>
          </p:blipFill>
          <p:spPr>
            <a:xfrm>
              <a:off x="11181172" y="6095983"/>
              <a:ext cx="637252" cy="637252"/>
            </a:xfrm>
            <a:prstGeom prst="rect">
              <a:avLst/>
            </a:prstGeom>
            <a:noFill/>
            <a:ln>
              <a:noFill/>
            </a:ln>
          </p:spPr>
        </p:pic>
      </p:grpSp>
      <p:sp>
        <p:nvSpPr>
          <p:cNvPr id="71" name="Google Shape;71;p4"/>
          <p:cNvSpPr txBox="1"/>
          <p:nvPr/>
        </p:nvSpPr>
        <p:spPr>
          <a:xfrm>
            <a:off x="379984" y="6293626"/>
            <a:ext cx="55133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b="1">
                <a:solidFill>
                  <a:schemeClr val="lt1"/>
                </a:solidFill>
                <a:latin typeface="Arial"/>
                <a:ea typeface="Arial"/>
                <a:cs typeface="Arial"/>
                <a:sym typeface="Arial"/>
              </a:rPr>
              <a:t>7</a:t>
            </a:fld>
            <a:endParaRPr sz="1200" b="1">
              <a:solidFill>
                <a:schemeClr val="lt1"/>
              </a:solidFill>
              <a:latin typeface="Arial"/>
              <a:ea typeface="Arial"/>
              <a:cs typeface="Arial"/>
              <a:sym typeface="Arial"/>
            </a:endParaRPr>
          </a:p>
        </p:txBody>
      </p:sp>
      <p:sp>
        <p:nvSpPr>
          <p:cNvPr id="13" name="Google Shape;48;p2">
            <a:extLst>
              <a:ext uri="{FF2B5EF4-FFF2-40B4-BE49-F238E27FC236}">
                <a16:creationId xmlns:a16="http://schemas.microsoft.com/office/drawing/2014/main" id="{B385532F-66B1-8C4B-BC5D-2E13568FA338}"/>
              </a:ext>
            </a:extLst>
          </p:cNvPr>
          <p:cNvSpPr txBox="1"/>
          <p:nvPr/>
        </p:nvSpPr>
        <p:spPr>
          <a:xfrm>
            <a:off x="154745" y="6959291"/>
            <a:ext cx="11901267" cy="2428273"/>
          </a:xfrm>
          <a:prstGeom prst="rect">
            <a:avLst/>
          </a:prstGeom>
          <a:noFill/>
          <a:ln>
            <a:noFill/>
          </a:ln>
        </p:spPr>
        <p:txBody>
          <a:bodyPr spcFirstLastPara="1" wrap="square" lIns="91425" tIns="45700" rIns="91425" bIns="45700" anchor="t" anchorCtr="0">
            <a:noAutofit/>
          </a:bodyPr>
          <a:lstStyle/>
          <a:p>
            <a:pPr marL="0" indent="0">
              <a:buNone/>
            </a:pPr>
            <a:r>
              <a:rPr lang="en-US" sz="1600" dirty="0">
                <a:latin typeface="Century Gothic" panose="020B0502020202020204" pitchFamily="34" charset="0"/>
              </a:rPr>
              <a:t>The next set of headers allow you to see inflow in a similar way to sales and inventory, but with this section you are also given the inflow at cost and cost of purchase percentage to see if there are any correlations between the numbers. </a:t>
            </a:r>
          </a:p>
          <a:p>
            <a:pPr marL="0" indent="0">
              <a:buNone/>
            </a:pPr>
            <a:endParaRPr lang="en-US" sz="1600" dirty="0">
              <a:latin typeface="Century Gothic" panose="020B0502020202020204" pitchFamily="34" charset="0"/>
            </a:endParaRPr>
          </a:p>
          <a:p>
            <a:pPr marL="0" indent="0">
              <a:buNone/>
            </a:pPr>
            <a:r>
              <a:rPr lang="en-US" sz="1600" dirty="0">
                <a:latin typeface="Century Gothic" panose="020B0502020202020204" pitchFamily="34" charset="0"/>
              </a:rPr>
              <a:t>Having all the key performance indicators in one area really helps you to see the true picture of how the inventory is performing and in return also helps guide actionable plans to underperforming classes. For turn rates remember there isn’t a one size fits all number here. Different classes may turn over their product more slowly or quickly. </a:t>
            </a:r>
          </a:p>
          <a:p>
            <a:pPr marL="0" indent="0">
              <a:buNone/>
            </a:pPr>
            <a:endParaRPr lang="en-US" sz="1600" dirty="0">
              <a:latin typeface="Century Gothic" panose="020B0502020202020204" pitchFamily="34" charset="0"/>
            </a:endParaRPr>
          </a:p>
          <a:p>
            <a:pPr marL="0" indent="0">
              <a:buNone/>
            </a:pPr>
            <a:r>
              <a:rPr lang="en-US" sz="1600" b="1" dirty="0">
                <a:latin typeface="Century Gothic" panose="020B0502020202020204" pitchFamily="34" charset="0"/>
              </a:rPr>
              <a:t>Turn-</a:t>
            </a:r>
            <a:r>
              <a:rPr lang="en-US" sz="1600" dirty="0">
                <a:latin typeface="Century Gothic" panose="020B0502020202020204" pitchFamily="34" charset="0"/>
              </a:rPr>
              <a:t> Ask yourself, does the product have a lot of sizes (shoes and pants). If so, this usually has lower turn due to needing that much more in inventory to cover all the sizes. As opposed to let’s say a tops section that has only 3-5 sizes. Also think of seasonality in relation to turn. The more seasonable products the faster the turn should be so you are in and out of the product quicker (</a:t>
            </a:r>
            <a:r>
              <a:rPr lang="en-US" sz="1600" dirty="0" err="1">
                <a:latin typeface="Century Gothic" panose="020B0502020202020204" pitchFamily="34" charset="0"/>
              </a:rPr>
              <a:t>ie</a:t>
            </a:r>
            <a:r>
              <a:rPr lang="en-US" sz="1600" dirty="0">
                <a:latin typeface="Century Gothic" panose="020B0502020202020204" pitchFamily="34" charset="0"/>
              </a:rPr>
              <a:t> swim)</a:t>
            </a:r>
          </a:p>
        </p:txBody>
      </p:sp>
      <p:sp>
        <p:nvSpPr>
          <p:cNvPr id="17" name="Google Shape;89;p5">
            <a:extLst>
              <a:ext uri="{FF2B5EF4-FFF2-40B4-BE49-F238E27FC236}">
                <a16:creationId xmlns:a16="http://schemas.microsoft.com/office/drawing/2014/main" id="{81214D94-B550-8045-A977-70E713054AA6}"/>
              </a:ext>
            </a:extLst>
          </p:cNvPr>
          <p:cNvSpPr/>
          <p:nvPr/>
        </p:nvSpPr>
        <p:spPr>
          <a:xfrm>
            <a:off x="740646" y="914237"/>
            <a:ext cx="5120640" cy="298235"/>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 name="Google Shape;93;p5">
            <a:extLst>
              <a:ext uri="{FF2B5EF4-FFF2-40B4-BE49-F238E27FC236}">
                <a16:creationId xmlns:a16="http://schemas.microsoft.com/office/drawing/2014/main" id="{1BE74BAE-88DC-054A-BFDA-CB7445114F3E}"/>
              </a:ext>
            </a:extLst>
          </p:cNvPr>
          <p:cNvSpPr txBox="1"/>
          <p:nvPr/>
        </p:nvSpPr>
        <p:spPr>
          <a:xfrm>
            <a:off x="379984" y="509636"/>
            <a:ext cx="6147816" cy="769401"/>
          </a:xfrm>
          <a:prstGeom prst="rect">
            <a:avLst/>
          </a:prstGeom>
          <a:noFill/>
          <a:ln>
            <a:noFill/>
          </a:ln>
        </p:spPr>
        <p:txBody>
          <a:bodyPr spcFirstLastPara="1" wrap="square" lIns="91425" tIns="45700" rIns="91425" bIns="45700" anchor="t" anchorCtr="0">
            <a:spAutoFit/>
          </a:bodyPr>
          <a:lstStyle/>
          <a:p>
            <a:pPr lvl="0">
              <a:lnSpc>
                <a:spcPct val="110000"/>
              </a:lnSpc>
            </a:pPr>
            <a:r>
              <a:rPr lang="en-US" sz="4000" b="1" dirty="0">
                <a:solidFill>
                  <a:schemeClr val="accent1"/>
                </a:solidFill>
              </a:rPr>
              <a:t>How to use the report</a:t>
            </a:r>
          </a:p>
        </p:txBody>
      </p:sp>
      <p:pic>
        <p:nvPicPr>
          <p:cNvPr id="19" name="Picture 18" descr="Graphical user interface&#10;&#10;Description automatically generated with low confidence">
            <a:extLst>
              <a:ext uri="{FF2B5EF4-FFF2-40B4-BE49-F238E27FC236}">
                <a16:creationId xmlns:a16="http://schemas.microsoft.com/office/drawing/2014/main" id="{6F90338B-A1E5-B94B-ABF3-C75DD74B1BF8}"/>
              </a:ext>
            </a:extLst>
          </p:cNvPr>
          <p:cNvPicPr>
            <a:picLocks noChangeAspect="1"/>
          </p:cNvPicPr>
          <p:nvPr/>
        </p:nvPicPr>
        <p:blipFill rotWithShape="1">
          <a:blip r:embed="rId4"/>
          <a:srcRect l="33973" b="84892"/>
          <a:stretch/>
        </p:blipFill>
        <p:spPr>
          <a:xfrm>
            <a:off x="177718" y="1446534"/>
            <a:ext cx="11852917" cy="341078"/>
          </a:xfrm>
          <a:prstGeom prst="rect">
            <a:avLst/>
          </a:prstGeom>
        </p:spPr>
      </p:pic>
      <p:sp>
        <p:nvSpPr>
          <p:cNvPr id="20" name="Rectangle 19">
            <a:extLst>
              <a:ext uri="{FF2B5EF4-FFF2-40B4-BE49-F238E27FC236}">
                <a16:creationId xmlns:a16="http://schemas.microsoft.com/office/drawing/2014/main" id="{E843813D-632E-4241-80D7-14E2198F4870}"/>
              </a:ext>
            </a:extLst>
          </p:cNvPr>
          <p:cNvSpPr/>
          <p:nvPr/>
        </p:nvSpPr>
        <p:spPr>
          <a:xfrm>
            <a:off x="7893424" y="1371601"/>
            <a:ext cx="4120858" cy="47656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48;p2">
            <a:extLst>
              <a:ext uri="{FF2B5EF4-FFF2-40B4-BE49-F238E27FC236}">
                <a16:creationId xmlns:a16="http://schemas.microsoft.com/office/drawing/2014/main" id="{985C143A-6EA5-AB47-A5B7-C65CA4238234}"/>
              </a:ext>
            </a:extLst>
          </p:cNvPr>
          <p:cNvSpPr txBox="1"/>
          <p:nvPr/>
        </p:nvSpPr>
        <p:spPr>
          <a:xfrm>
            <a:off x="5733978" y="2279518"/>
            <a:ext cx="5790151" cy="3131948"/>
          </a:xfrm>
          <a:prstGeom prst="rect">
            <a:avLst/>
          </a:prstGeom>
          <a:noFill/>
          <a:ln>
            <a:noFill/>
          </a:ln>
        </p:spPr>
        <p:txBody>
          <a:bodyPr spcFirstLastPara="1" wrap="square" lIns="91425" tIns="45700" rIns="91425" bIns="45700" anchor="t" anchorCtr="0">
            <a:noAutofit/>
          </a:bodyPr>
          <a:lstStyle/>
          <a:p>
            <a:pPr>
              <a:spcAft>
                <a:spcPts val="600"/>
              </a:spcAft>
              <a:buClr>
                <a:schemeClr val="accent1"/>
              </a:buClr>
            </a:pPr>
            <a:r>
              <a:rPr lang="en-US" sz="2000" b="1" dirty="0">
                <a:solidFill>
                  <a:schemeClr val="accent1"/>
                </a:solidFill>
                <a:latin typeface="Arial" panose="020B0604020202020204" pitchFamily="34" charset="0"/>
                <a:cs typeface="Arial" panose="020B0604020202020204" pitchFamily="34" charset="0"/>
              </a:rPr>
              <a:t>Assessing turn</a:t>
            </a:r>
          </a:p>
          <a:p>
            <a:pPr marL="285750" indent="-285750">
              <a:buClr>
                <a:schemeClr val="accent1"/>
              </a:buClr>
              <a:buFont typeface="Arial" panose="020B0604020202020204" pitchFamily="34" charset="0"/>
              <a:buChar char="•"/>
            </a:pPr>
            <a:r>
              <a:rPr lang="en-US" sz="1800" dirty="0">
                <a:latin typeface="Arial" panose="020B0604020202020204" pitchFamily="34" charset="0"/>
                <a:cs typeface="Arial" panose="020B0604020202020204" pitchFamily="34" charset="0"/>
              </a:rPr>
              <a:t>For turn rates remember there isn’t a one size fits all number here. Different classes may turn over their product more slowly or quickly. </a:t>
            </a:r>
          </a:p>
          <a:p>
            <a:pPr marL="285750" indent="-285750">
              <a:buClr>
                <a:schemeClr val="accent1"/>
              </a:buClr>
              <a:buFont typeface="Arial" panose="020B0604020202020204" pitchFamily="34" charset="0"/>
              <a:buChar char="•"/>
            </a:pPr>
            <a:r>
              <a:rPr lang="en-US" sz="1800" dirty="0">
                <a:latin typeface="Arial" panose="020B0604020202020204" pitchFamily="34" charset="0"/>
                <a:cs typeface="Arial" panose="020B0604020202020204" pitchFamily="34" charset="0"/>
              </a:rPr>
              <a:t>Products with many sizes (shoes, pants) usually have lower turn due to increased inventory. Fewer sizes (tops, for instance) will have less inventory per style. </a:t>
            </a:r>
          </a:p>
          <a:p>
            <a:pPr marL="285750" indent="-285750">
              <a:buClr>
                <a:schemeClr val="accent1"/>
              </a:buClr>
              <a:buFont typeface="Arial" panose="020B0604020202020204" pitchFamily="34" charset="0"/>
              <a:buChar char="•"/>
            </a:pPr>
            <a:r>
              <a:rPr lang="en-US" sz="1800" dirty="0">
                <a:latin typeface="Arial" panose="020B0604020202020204" pitchFamily="34" charset="0"/>
                <a:cs typeface="Arial" panose="020B0604020202020204" pitchFamily="34" charset="0"/>
              </a:rPr>
              <a:t>Also think of seasonality in relation to turn. The more seasonable products the faster the turn should be. Swim, for instance, should move fast in a short window of time.</a:t>
            </a:r>
          </a:p>
        </p:txBody>
      </p:sp>
      <p:sp>
        <p:nvSpPr>
          <p:cNvPr id="22" name="TextBox 21">
            <a:extLst>
              <a:ext uri="{FF2B5EF4-FFF2-40B4-BE49-F238E27FC236}">
                <a16:creationId xmlns:a16="http://schemas.microsoft.com/office/drawing/2014/main" id="{34781409-3BB8-2340-A55A-855A29938D00}"/>
              </a:ext>
            </a:extLst>
          </p:cNvPr>
          <p:cNvSpPr txBox="1"/>
          <p:nvPr/>
        </p:nvSpPr>
        <p:spPr>
          <a:xfrm>
            <a:off x="379984" y="2279518"/>
            <a:ext cx="4608874" cy="1246495"/>
          </a:xfrm>
          <a:prstGeom prst="rect">
            <a:avLst/>
          </a:prstGeom>
          <a:noFill/>
        </p:spPr>
        <p:txBody>
          <a:bodyPr wrap="square">
            <a:spAutoFit/>
          </a:bodyPr>
          <a:lstStyle/>
          <a:p>
            <a:pPr marL="0" indent="0">
              <a:buNone/>
            </a:pPr>
            <a:r>
              <a:rPr lang="en-US" sz="2500" b="1" dirty="0">
                <a:solidFill>
                  <a:schemeClr val="accent1"/>
                </a:solidFill>
                <a:latin typeface="Arial" panose="020B0604020202020204" pitchFamily="34" charset="0"/>
                <a:cs typeface="Arial" panose="020B0604020202020204" pitchFamily="34" charset="0"/>
              </a:rPr>
              <a:t>Additional KPIs added to this view creates a true picture of inventory performance.</a:t>
            </a:r>
          </a:p>
        </p:txBody>
      </p:sp>
    </p:spTree>
    <p:extLst>
      <p:ext uri="{BB962C8B-B14F-4D97-AF65-F5344CB8AC3E}">
        <p14:creationId xmlns:p14="http://schemas.microsoft.com/office/powerpoint/2010/main" val="111771146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grpSp>
        <p:nvGrpSpPr>
          <p:cNvPr id="68" name="Google Shape;68;p4"/>
          <p:cNvGrpSpPr/>
          <p:nvPr/>
        </p:nvGrpSpPr>
        <p:grpSpPr>
          <a:xfrm>
            <a:off x="-191856" y="6095983"/>
            <a:ext cx="12010280" cy="637252"/>
            <a:chOff x="-191856" y="6095983"/>
            <a:chExt cx="12010280" cy="637252"/>
          </a:xfrm>
        </p:grpSpPr>
        <p:sp>
          <p:nvSpPr>
            <p:cNvPr id="69" name="Google Shape;69;p4"/>
            <p:cNvSpPr/>
            <p:nvPr/>
          </p:nvSpPr>
          <p:spPr>
            <a:xfrm>
              <a:off x="-191856" y="6216848"/>
              <a:ext cx="11102385" cy="419907"/>
            </a:xfrm>
            <a:prstGeom prst="parallelogram">
              <a:avLst>
                <a:gd name="adj" fmla="val 25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0" name="Google Shape;70;p4"/>
            <p:cNvPicPr preferRelativeResize="0"/>
            <p:nvPr/>
          </p:nvPicPr>
          <p:blipFill rotWithShape="1">
            <a:blip r:embed="rId3">
              <a:alphaModFix/>
            </a:blip>
            <a:srcRect/>
            <a:stretch/>
          </p:blipFill>
          <p:spPr>
            <a:xfrm>
              <a:off x="11181172" y="6095983"/>
              <a:ext cx="637252" cy="637252"/>
            </a:xfrm>
            <a:prstGeom prst="rect">
              <a:avLst/>
            </a:prstGeom>
            <a:noFill/>
            <a:ln>
              <a:noFill/>
            </a:ln>
          </p:spPr>
        </p:pic>
      </p:grpSp>
      <p:sp>
        <p:nvSpPr>
          <p:cNvPr id="71" name="Google Shape;71;p4"/>
          <p:cNvSpPr txBox="1"/>
          <p:nvPr/>
        </p:nvSpPr>
        <p:spPr>
          <a:xfrm>
            <a:off x="379984" y="6293626"/>
            <a:ext cx="55133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b="1">
                <a:solidFill>
                  <a:schemeClr val="lt1"/>
                </a:solidFill>
                <a:latin typeface="Arial"/>
                <a:ea typeface="Arial"/>
                <a:cs typeface="Arial"/>
                <a:sym typeface="Arial"/>
              </a:rPr>
              <a:t>8</a:t>
            </a:fld>
            <a:endParaRPr sz="1200" b="1">
              <a:solidFill>
                <a:schemeClr val="lt1"/>
              </a:solidFill>
              <a:latin typeface="Arial"/>
              <a:ea typeface="Arial"/>
              <a:cs typeface="Arial"/>
              <a:sym typeface="Arial"/>
            </a:endParaRPr>
          </a:p>
        </p:txBody>
      </p:sp>
      <p:sp>
        <p:nvSpPr>
          <p:cNvPr id="17" name="Google Shape;89;p5">
            <a:extLst>
              <a:ext uri="{FF2B5EF4-FFF2-40B4-BE49-F238E27FC236}">
                <a16:creationId xmlns:a16="http://schemas.microsoft.com/office/drawing/2014/main" id="{81214D94-B550-8045-A977-70E713054AA6}"/>
              </a:ext>
            </a:extLst>
          </p:cNvPr>
          <p:cNvSpPr/>
          <p:nvPr/>
        </p:nvSpPr>
        <p:spPr>
          <a:xfrm>
            <a:off x="740646" y="914237"/>
            <a:ext cx="5120640" cy="298235"/>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 name="Google Shape;93;p5">
            <a:extLst>
              <a:ext uri="{FF2B5EF4-FFF2-40B4-BE49-F238E27FC236}">
                <a16:creationId xmlns:a16="http://schemas.microsoft.com/office/drawing/2014/main" id="{1BE74BAE-88DC-054A-BFDA-CB7445114F3E}"/>
              </a:ext>
            </a:extLst>
          </p:cNvPr>
          <p:cNvSpPr txBox="1"/>
          <p:nvPr/>
        </p:nvSpPr>
        <p:spPr>
          <a:xfrm>
            <a:off x="379984" y="509636"/>
            <a:ext cx="6147816" cy="769401"/>
          </a:xfrm>
          <a:prstGeom prst="rect">
            <a:avLst/>
          </a:prstGeom>
          <a:noFill/>
          <a:ln>
            <a:noFill/>
          </a:ln>
        </p:spPr>
        <p:txBody>
          <a:bodyPr spcFirstLastPara="1" wrap="square" lIns="91425" tIns="45700" rIns="91425" bIns="45700" anchor="t" anchorCtr="0">
            <a:spAutoFit/>
          </a:bodyPr>
          <a:lstStyle/>
          <a:p>
            <a:pPr lvl="0">
              <a:lnSpc>
                <a:spcPct val="110000"/>
              </a:lnSpc>
            </a:pPr>
            <a:r>
              <a:rPr lang="en-US" sz="4000" b="1" dirty="0">
                <a:solidFill>
                  <a:schemeClr val="accent1"/>
                </a:solidFill>
              </a:rPr>
              <a:t>How to use the report</a:t>
            </a:r>
          </a:p>
        </p:txBody>
      </p:sp>
      <p:pic>
        <p:nvPicPr>
          <p:cNvPr id="19" name="Picture 18" descr="Graphical user interface&#10;&#10;Description automatically generated with low confidence">
            <a:extLst>
              <a:ext uri="{FF2B5EF4-FFF2-40B4-BE49-F238E27FC236}">
                <a16:creationId xmlns:a16="http://schemas.microsoft.com/office/drawing/2014/main" id="{6F90338B-A1E5-B94B-ABF3-C75DD74B1BF8}"/>
              </a:ext>
            </a:extLst>
          </p:cNvPr>
          <p:cNvPicPr>
            <a:picLocks noChangeAspect="1"/>
          </p:cNvPicPr>
          <p:nvPr/>
        </p:nvPicPr>
        <p:blipFill rotWithShape="1">
          <a:blip r:embed="rId4"/>
          <a:srcRect l="33973" b="84892"/>
          <a:stretch/>
        </p:blipFill>
        <p:spPr>
          <a:xfrm>
            <a:off x="177718" y="1446534"/>
            <a:ext cx="11852917" cy="341078"/>
          </a:xfrm>
          <a:prstGeom prst="rect">
            <a:avLst/>
          </a:prstGeom>
        </p:spPr>
      </p:pic>
      <p:sp>
        <p:nvSpPr>
          <p:cNvPr id="20" name="Rectangle 19">
            <a:extLst>
              <a:ext uri="{FF2B5EF4-FFF2-40B4-BE49-F238E27FC236}">
                <a16:creationId xmlns:a16="http://schemas.microsoft.com/office/drawing/2014/main" id="{E843813D-632E-4241-80D7-14E2198F4870}"/>
              </a:ext>
            </a:extLst>
          </p:cNvPr>
          <p:cNvSpPr/>
          <p:nvPr/>
        </p:nvSpPr>
        <p:spPr>
          <a:xfrm>
            <a:off x="7893424" y="1371601"/>
            <a:ext cx="4120858" cy="47656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48;p2">
            <a:extLst>
              <a:ext uri="{FF2B5EF4-FFF2-40B4-BE49-F238E27FC236}">
                <a16:creationId xmlns:a16="http://schemas.microsoft.com/office/drawing/2014/main" id="{985C143A-6EA5-AB47-A5B7-C65CA4238234}"/>
              </a:ext>
            </a:extLst>
          </p:cNvPr>
          <p:cNvSpPr txBox="1"/>
          <p:nvPr/>
        </p:nvSpPr>
        <p:spPr>
          <a:xfrm>
            <a:off x="1036698" y="2790289"/>
            <a:ext cx="4824588" cy="1915964"/>
          </a:xfrm>
          <a:prstGeom prst="rect">
            <a:avLst/>
          </a:prstGeom>
          <a:noFill/>
          <a:ln>
            <a:noFill/>
          </a:ln>
        </p:spPr>
        <p:txBody>
          <a:bodyPr spcFirstLastPara="1" wrap="square" lIns="91425" tIns="45700" rIns="91425" bIns="45700" anchor="t" anchorCtr="0">
            <a:noAutofit/>
          </a:bodyPr>
          <a:lstStyle/>
          <a:p>
            <a:pPr>
              <a:spcAft>
                <a:spcPts val="600"/>
              </a:spcAft>
              <a:buClr>
                <a:schemeClr val="accent1"/>
              </a:buClr>
            </a:pPr>
            <a:r>
              <a:rPr lang="en-US" sz="2000" b="1" dirty="0">
                <a:solidFill>
                  <a:schemeClr val="accent1"/>
                </a:solidFill>
                <a:latin typeface="Arial" panose="020B0604020202020204" pitchFamily="34" charset="0"/>
                <a:cs typeface="Arial" panose="020B0604020202020204" pitchFamily="34" charset="0"/>
              </a:rPr>
              <a:t>Assessing efficiency/sell-through</a:t>
            </a:r>
          </a:p>
          <a:p>
            <a:pPr marL="285750" indent="-285750">
              <a:buClr>
                <a:schemeClr val="accent1"/>
              </a:buClr>
              <a:buFont typeface="Arial" panose="020B0604020202020204" pitchFamily="34" charset="0"/>
              <a:buChar char="•"/>
            </a:pPr>
            <a:r>
              <a:rPr lang="en-US" sz="1800" dirty="0">
                <a:latin typeface="Arial" panose="020B0604020202020204" pitchFamily="34" charset="0"/>
                <a:cs typeface="Arial" panose="020B0604020202020204" pitchFamily="34" charset="0"/>
              </a:rPr>
              <a:t>If the percentage is low that may indicate the items were unfavorable</a:t>
            </a:r>
          </a:p>
          <a:p>
            <a:pPr marL="285750" indent="-285750">
              <a:buClr>
                <a:schemeClr val="accent1"/>
              </a:buClr>
              <a:buFont typeface="Arial" panose="020B0604020202020204" pitchFamily="34" charset="0"/>
              <a:buChar char="•"/>
            </a:pPr>
            <a:r>
              <a:rPr lang="en-US" sz="1800" dirty="0">
                <a:latin typeface="Arial" panose="020B0604020202020204" pitchFamily="34" charset="0"/>
                <a:cs typeface="Arial" panose="020B0604020202020204" pitchFamily="34" charset="0"/>
              </a:rPr>
              <a:t>Paired with the other metrics, however, you can also identify cases in which the items were great sellers, but were simply over-bought.</a:t>
            </a:r>
          </a:p>
        </p:txBody>
      </p:sp>
      <p:sp>
        <p:nvSpPr>
          <p:cNvPr id="14" name="Google Shape;48;p2">
            <a:extLst>
              <a:ext uri="{FF2B5EF4-FFF2-40B4-BE49-F238E27FC236}">
                <a16:creationId xmlns:a16="http://schemas.microsoft.com/office/drawing/2014/main" id="{34AF4D6E-0925-7C4D-86A9-D39B4946EDE1}"/>
              </a:ext>
            </a:extLst>
          </p:cNvPr>
          <p:cNvSpPr txBox="1"/>
          <p:nvPr/>
        </p:nvSpPr>
        <p:spPr>
          <a:xfrm>
            <a:off x="6592957" y="2790288"/>
            <a:ext cx="4875751" cy="2790871"/>
          </a:xfrm>
          <a:prstGeom prst="rect">
            <a:avLst/>
          </a:prstGeom>
          <a:noFill/>
          <a:ln>
            <a:noFill/>
          </a:ln>
        </p:spPr>
        <p:txBody>
          <a:bodyPr spcFirstLastPara="1" wrap="square" lIns="91425" tIns="45700" rIns="91425" bIns="45700" anchor="t" anchorCtr="0">
            <a:noAutofit/>
          </a:bodyPr>
          <a:lstStyle/>
          <a:p>
            <a:pPr>
              <a:spcAft>
                <a:spcPts val="600"/>
              </a:spcAft>
              <a:buClr>
                <a:schemeClr val="accent1"/>
              </a:buClr>
            </a:pPr>
            <a:r>
              <a:rPr lang="en-US" sz="2000" b="1" dirty="0">
                <a:solidFill>
                  <a:schemeClr val="accent1"/>
                </a:solidFill>
                <a:latin typeface="Arial" panose="020B0604020202020204" pitchFamily="34" charset="0"/>
                <a:cs typeface="Arial" panose="020B0604020202020204" pitchFamily="34" charset="0"/>
              </a:rPr>
              <a:t>Assessing freshness</a:t>
            </a:r>
          </a:p>
          <a:p>
            <a:pPr marL="285750" indent="-285750">
              <a:buClr>
                <a:schemeClr val="accent1"/>
              </a:buClr>
              <a:buFont typeface="Arial" panose="020B0604020202020204" pitchFamily="34" charset="0"/>
              <a:buChar char="•"/>
            </a:pPr>
            <a:r>
              <a:rPr lang="en-US" sz="1800" dirty="0">
                <a:latin typeface="Arial" panose="020B0604020202020204" pitchFamily="34" charset="0"/>
                <a:cs typeface="Arial" panose="020B0604020202020204" pitchFamily="34" charset="0"/>
              </a:rPr>
              <a:t>Freshness indicates newness, and newness sells!</a:t>
            </a:r>
          </a:p>
          <a:p>
            <a:pPr marL="285750" indent="-285750">
              <a:buClr>
                <a:schemeClr val="accent1"/>
              </a:buClr>
              <a:buFont typeface="Arial" panose="020B0604020202020204" pitchFamily="34" charset="0"/>
              <a:buChar char="•"/>
            </a:pPr>
            <a:r>
              <a:rPr lang="en-US" sz="1800" dirty="0">
                <a:latin typeface="Arial" panose="020B0604020202020204" pitchFamily="34" charset="0"/>
                <a:cs typeface="Arial" panose="020B0604020202020204" pitchFamily="34" charset="0"/>
              </a:rPr>
              <a:t>Use this area to illustrate how holding onto a low-performing vendor, overbuying, or refusing to take markdowns can impact the overall business.</a:t>
            </a:r>
          </a:p>
        </p:txBody>
      </p:sp>
    </p:spTree>
    <p:extLst>
      <p:ext uri="{BB962C8B-B14F-4D97-AF65-F5344CB8AC3E}">
        <p14:creationId xmlns:p14="http://schemas.microsoft.com/office/powerpoint/2010/main" val="329835586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8"/>
          <p:cNvSpPr txBox="1">
            <a:spLocks noGrp="1"/>
          </p:cNvSpPr>
          <p:nvPr>
            <p:ph type="title"/>
          </p:nvPr>
        </p:nvSpPr>
        <p:spPr>
          <a:xfrm>
            <a:off x="8368748" y="267836"/>
            <a:ext cx="3442200" cy="1200600"/>
          </a:xfrm>
          <a:prstGeom prst="rect">
            <a:avLst/>
          </a:prstGeom>
          <a:noFill/>
          <a:ln>
            <a:noFill/>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a:t>Plan Review Meeting</a:t>
            </a:r>
            <a:endParaRPr sz="4000" b="1">
              <a:solidFill>
                <a:schemeClr val="accent1"/>
              </a:solidFill>
              <a:latin typeface="Arial"/>
              <a:ea typeface="Arial"/>
              <a:cs typeface="Arial"/>
              <a:sym typeface="Arial"/>
            </a:endParaRPr>
          </a:p>
        </p:txBody>
      </p:sp>
      <p:sp>
        <p:nvSpPr>
          <p:cNvPr id="219" name="Google Shape;219;p8"/>
          <p:cNvSpPr txBox="1">
            <a:spLocks noGrp="1"/>
          </p:cNvSpPr>
          <p:nvPr>
            <p:ph type="body" idx="1"/>
          </p:nvPr>
        </p:nvSpPr>
        <p:spPr>
          <a:xfrm>
            <a:off x="8368748" y="1692616"/>
            <a:ext cx="3442253" cy="3638614"/>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en-US" sz="2000"/>
              <a:t>As you review the individual Plans, you may notice areas of concern or themes that auxiliary reports can help analyze. </a:t>
            </a:r>
            <a:endParaRPr/>
          </a:p>
          <a:p>
            <a:pPr marL="0" lvl="0" indent="0" algn="l" rtl="0">
              <a:lnSpc>
                <a:spcPct val="110000"/>
              </a:lnSpc>
              <a:spcBef>
                <a:spcPts val="1000"/>
              </a:spcBef>
              <a:spcAft>
                <a:spcPts val="0"/>
              </a:spcAft>
              <a:buSzPts val="2000"/>
              <a:buNone/>
            </a:pPr>
            <a:r>
              <a:rPr lang="en-US" sz="2000"/>
              <a:t>For example, Turn seems low here. We will check the Inventory Performance Report. </a:t>
            </a:r>
            <a:endParaRPr/>
          </a:p>
          <a:p>
            <a:pPr marL="228600" lvl="0" indent="-50800" algn="l" rtl="0">
              <a:lnSpc>
                <a:spcPct val="90000"/>
              </a:lnSpc>
              <a:spcBef>
                <a:spcPts val="1000"/>
              </a:spcBef>
              <a:spcAft>
                <a:spcPts val="0"/>
              </a:spcAft>
              <a:buSzPts val="2800"/>
              <a:buNone/>
            </a:pPr>
            <a:endParaRPr/>
          </a:p>
        </p:txBody>
      </p:sp>
      <p:pic>
        <p:nvPicPr>
          <p:cNvPr id="220" name="Google Shape;220;p8" descr="Table&#10;&#10;Description automatically generated"/>
          <p:cNvPicPr preferRelativeResize="0"/>
          <p:nvPr/>
        </p:nvPicPr>
        <p:blipFill rotWithShape="1">
          <a:blip r:embed="rId3">
            <a:alphaModFix/>
          </a:blip>
          <a:srcRect/>
          <a:stretch/>
        </p:blipFill>
        <p:spPr>
          <a:xfrm>
            <a:off x="110322" y="168780"/>
            <a:ext cx="8004978" cy="5991892"/>
          </a:xfrm>
          <a:prstGeom prst="rect">
            <a:avLst/>
          </a:prstGeom>
          <a:noFill/>
          <a:ln>
            <a:noFill/>
          </a:ln>
        </p:spPr>
      </p:pic>
      <p:sp>
        <p:nvSpPr>
          <p:cNvPr id="221" name="Google Shape;221;p8"/>
          <p:cNvSpPr/>
          <p:nvPr/>
        </p:nvSpPr>
        <p:spPr>
          <a:xfrm rot="-1293210">
            <a:off x="2226764" y="5198397"/>
            <a:ext cx="978408" cy="207818"/>
          </a:xfrm>
          <a:prstGeom prst="leftArrow">
            <a:avLst>
              <a:gd name="adj1" fmla="val 50000"/>
              <a:gd name="adj2" fmla="val 50000"/>
            </a:avLst>
          </a:prstGeom>
          <a:solidFill>
            <a:srgbClr val="FF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22" name="Google Shape;222;p8"/>
          <p:cNvCxnSpPr/>
          <p:nvPr/>
        </p:nvCxnSpPr>
        <p:spPr>
          <a:xfrm>
            <a:off x="8401575" y="1419250"/>
            <a:ext cx="3221700" cy="10500"/>
          </a:xfrm>
          <a:prstGeom prst="straightConnector1">
            <a:avLst/>
          </a:prstGeom>
          <a:noFill/>
          <a:ln w="76200" cap="flat" cmpd="sng">
            <a:solidFill>
              <a:schemeClr val="accent4"/>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Office Theme">
  <a:themeElements>
    <a:clrScheme name="Management One">
      <a:dk1>
        <a:srgbClr val="000000"/>
      </a:dk1>
      <a:lt1>
        <a:srgbClr val="FFFFFF"/>
      </a:lt1>
      <a:dk2>
        <a:srgbClr val="414141"/>
      </a:dk2>
      <a:lt2>
        <a:srgbClr val="E7E6E6"/>
      </a:lt2>
      <a:accent1>
        <a:srgbClr val="674888"/>
      </a:accent1>
      <a:accent2>
        <a:srgbClr val="F37120"/>
      </a:accent2>
      <a:accent3>
        <a:srgbClr val="CDC8D1"/>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alpha val="60467"/>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3358</TotalTime>
  <Words>866</Words>
  <Application>Microsoft Macintosh PowerPoint</Application>
  <PresentationFormat>Widescreen</PresentationFormat>
  <Paragraphs>76</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 Black</vt:lpstr>
      <vt:lpstr>Calibri</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 Review Meeting</vt:lpstr>
      <vt:lpstr>Plan Review Meeting:  Inventory Performance</vt:lpstr>
      <vt:lpstr>Plan Review Meeting:  Inventory Performance</vt:lpstr>
      <vt:lpstr>Plan Review Meeting:  Inventory Performance</vt:lpstr>
      <vt:lpstr>Plan Review Meeting:  Inventory Performance</vt:lpstr>
      <vt:lpstr>Plan Review Meeting:  Inventory Performance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sonyabunggi@outlook.com</dc:creator>
  <cp:lastModifiedBy>Danielle Douglas</cp:lastModifiedBy>
  <cp:revision>49</cp:revision>
  <dcterms:created xsi:type="dcterms:W3CDTF">2018-01-15T11:57:38Z</dcterms:created>
  <dcterms:modified xsi:type="dcterms:W3CDTF">2022-09-21T22:32:05Z</dcterms:modified>
</cp:coreProperties>
</file>