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16" r:id="rId3"/>
    <p:sldId id="257" r:id="rId4"/>
    <p:sldId id="259" r:id="rId5"/>
    <p:sldId id="260" r:id="rId6"/>
    <p:sldId id="318" r:id="rId7"/>
    <p:sldId id="319" r:id="rId8"/>
    <p:sldId id="321" r:id="rId9"/>
    <p:sldId id="322" r:id="rId10"/>
  </p:sldIdLst>
  <p:sldSz cx="12192000" cy="6858000"/>
  <p:notesSz cx="6858000" cy="9144000"/>
  <p:embeddedFontLst>
    <p:embeddedFont>
      <p:font typeface="Arial Black" panose="020B06040202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4" roundtripDataSignature="AMtx7mjMx4fy+ltBi0cBgvUKIP6GPgvO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83"/>
    <p:restoredTop sz="87891"/>
  </p:normalViewPr>
  <p:slideViewPr>
    <p:cSldViewPr snapToGrid="0">
      <p:cViewPr varScale="1">
        <p:scale>
          <a:sx n="112" d="100"/>
          <a:sy n="112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7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7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1" name="Google Shape;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17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DE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26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00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99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7"/>
          <p:cNvSpPr>
            <a:spLocks noGrp="1"/>
          </p:cNvSpPr>
          <p:nvPr>
            <p:ph type="pic" idx="2"/>
          </p:nvPr>
        </p:nvSpPr>
        <p:spPr>
          <a:xfrm>
            <a:off x="1031966" y="2122714"/>
            <a:ext cx="2612572" cy="26125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8"/>
          <p:cNvSpPr>
            <a:spLocks noGrp="1"/>
          </p:cNvSpPr>
          <p:nvPr>
            <p:ph type="pic" idx="2"/>
          </p:nvPr>
        </p:nvSpPr>
        <p:spPr>
          <a:xfrm>
            <a:off x="0" y="0"/>
            <a:ext cx="404948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58"/>
          <p:cNvSpPr>
            <a:spLocks noGrp="1"/>
          </p:cNvSpPr>
          <p:nvPr>
            <p:ph type="pic" idx="3"/>
          </p:nvPr>
        </p:nvSpPr>
        <p:spPr>
          <a:xfrm>
            <a:off x="10100930" y="0"/>
            <a:ext cx="2091070" cy="5725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9"/>
          <p:cNvSpPr>
            <a:spLocks noGrp="1"/>
          </p:cNvSpPr>
          <p:nvPr>
            <p:ph type="pic" idx="2"/>
          </p:nvPr>
        </p:nvSpPr>
        <p:spPr>
          <a:xfrm>
            <a:off x="6224954" y="1239715"/>
            <a:ext cx="5967046" cy="43785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0"/>
          <p:cNvSpPr>
            <a:spLocks noGrp="1"/>
          </p:cNvSpPr>
          <p:nvPr>
            <p:ph type="pic" idx="2"/>
          </p:nvPr>
        </p:nvSpPr>
        <p:spPr>
          <a:xfrm>
            <a:off x="8142514" y="0"/>
            <a:ext cx="404948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60"/>
          <p:cNvSpPr>
            <a:spLocks noGrp="1"/>
          </p:cNvSpPr>
          <p:nvPr>
            <p:ph type="pic" idx="3"/>
          </p:nvPr>
        </p:nvSpPr>
        <p:spPr>
          <a:xfrm>
            <a:off x="0" y="0"/>
            <a:ext cx="2091070" cy="5725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593772" y="1449977"/>
            <a:ext cx="3004457" cy="44805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ayout" type="obj">
  <p:cSld name="Content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3"/>
          <p:cNvSpPr txBox="1">
            <a:spLocks noGrp="1"/>
          </p:cNvSpPr>
          <p:nvPr>
            <p:ph type="title"/>
          </p:nvPr>
        </p:nvSpPr>
        <p:spPr>
          <a:xfrm>
            <a:off x="249306" y="380022"/>
            <a:ext cx="7039517" cy="602028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body" idx="1"/>
          </p:nvPr>
        </p:nvSpPr>
        <p:spPr>
          <a:xfrm>
            <a:off x="249307" y="1380790"/>
            <a:ext cx="11719890" cy="479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" name="Google Shape;28;p43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29" name="Google Shape;29;p43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1">
                <a:alpha val="7098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" name="Google Shape;30;p4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43"/>
          <p:cNvSpPr txBox="1"/>
          <p:nvPr/>
        </p:nvSpPr>
        <p:spPr>
          <a:xfrm>
            <a:off x="249306" y="6261197"/>
            <a:ext cx="505393" cy="3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94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FB406AD-2FD9-7D48-AAB3-C6D7F3975BF5}"/>
              </a:ext>
            </a:extLst>
          </p:cNvPr>
          <p:cNvSpPr/>
          <p:nvPr/>
        </p:nvSpPr>
        <p:spPr>
          <a:xfrm>
            <a:off x="4176658" y="541866"/>
            <a:ext cx="3838684" cy="3838684"/>
          </a:xfrm>
          <a:prstGeom prst="ellipse">
            <a:avLst/>
          </a:prstGeom>
          <a:solidFill>
            <a:schemeClr val="bg1">
              <a:alpha val="503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35;p1">
            <a:extLst>
              <a:ext uri="{FF2B5EF4-FFF2-40B4-BE49-F238E27FC236}">
                <a16:creationId xmlns:a16="http://schemas.microsoft.com/office/drawing/2014/main" id="{D4D62452-9B0B-6440-803D-3778573F89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4490" y="4422831"/>
            <a:ext cx="6172638" cy="164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D40EAF4-6CF1-6B47-AC95-5F9716F29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0" y="1369008"/>
            <a:ext cx="3175000" cy="2184400"/>
          </a:xfrm>
          <a:prstGeom prst="rect">
            <a:avLst/>
          </a:prstGeom>
        </p:spPr>
      </p:pic>
      <p:sp>
        <p:nvSpPr>
          <p:cNvPr id="11" name="Google Shape;34;p1">
            <a:extLst>
              <a:ext uri="{FF2B5EF4-FFF2-40B4-BE49-F238E27FC236}">
                <a16:creationId xmlns:a16="http://schemas.microsoft.com/office/drawing/2014/main" id="{17DB95C7-9A31-5E46-8119-1589AE5BD679}"/>
              </a:ext>
            </a:extLst>
          </p:cNvPr>
          <p:cNvSpPr txBox="1"/>
          <p:nvPr/>
        </p:nvSpPr>
        <p:spPr>
          <a:xfrm>
            <a:off x="3360717" y="4624475"/>
            <a:ext cx="5422332" cy="11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Inventory Variance Report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Tracking Inventory Movement</a:t>
            </a:r>
            <a:endParaRPr sz="20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E50591E-512E-E645-8D24-A11FABBDD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92" y="2386911"/>
            <a:ext cx="10933216" cy="2277410"/>
          </a:xfrm>
          <a:prstGeom prst="rect">
            <a:avLst/>
          </a:prstGeom>
        </p:spPr>
      </p:pic>
      <p:sp>
        <p:nvSpPr>
          <p:cNvPr id="9" name="Google Shape;50;p2">
            <a:extLst>
              <a:ext uri="{FF2B5EF4-FFF2-40B4-BE49-F238E27FC236}">
                <a16:creationId xmlns:a16="http://schemas.microsoft.com/office/drawing/2014/main" id="{A4ECED4B-BDE8-1A4C-9617-40AE543BC9E5}"/>
              </a:ext>
            </a:extLst>
          </p:cNvPr>
          <p:cNvSpPr txBox="1"/>
          <p:nvPr/>
        </p:nvSpPr>
        <p:spPr>
          <a:xfrm>
            <a:off x="2666999" y="609600"/>
            <a:ext cx="6858002" cy="110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1"/>
                </a:solidFill>
              </a:rPr>
              <a:t>Inventory Variance Report- 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(shown by location)</a:t>
            </a:r>
            <a:endParaRPr sz="2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26891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43" name="Google Shape;43;p2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" name="Google Shape;4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" name="Google Shape;45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0494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"/>
          <p:cNvSpPr/>
          <p:nvPr/>
        </p:nvSpPr>
        <p:spPr>
          <a:xfrm flipH="1">
            <a:off x="-2" y="0"/>
            <a:ext cx="4049485" cy="6858000"/>
          </a:xfrm>
          <a:prstGeom prst="rect">
            <a:avLst/>
          </a:prstGeom>
          <a:solidFill>
            <a:schemeClr val="dk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209863" y="609514"/>
            <a:ext cx="348081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EFD509"/>
                </a:solidFill>
                <a:latin typeface="Arial"/>
                <a:ea typeface="Arial"/>
                <a:cs typeface="Arial"/>
                <a:sym typeface="Arial"/>
              </a:rPr>
              <a:t>Inventory Variance</a:t>
            </a:r>
          </a:p>
        </p:txBody>
      </p:sp>
      <p:sp>
        <p:nvSpPr>
          <p:cNvPr id="48" name="Google Shape;48;p2"/>
          <p:cNvSpPr txBox="1"/>
          <p:nvPr/>
        </p:nvSpPr>
        <p:spPr>
          <a:xfrm>
            <a:off x="4571999" y="1730267"/>
            <a:ext cx="6858002" cy="4014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AutoNum type="arabicPeriod"/>
            </a:pPr>
            <a:r>
              <a:rPr lang="en-US" sz="2400" b="1" dirty="0">
                <a:solidFill>
                  <a:schemeClr val="dk2"/>
                </a:solidFill>
              </a:rPr>
              <a:t>To discover any issues with inventory data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AutoNum type="arabicPeriod"/>
            </a:pPr>
            <a:r>
              <a:rPr lang="en-US" sz="2400" b="1" dirty="0">
                <a:solidFill>
                  <a:schemeClr val="dk2"/>
                </a:solidFill>
              </a:rPr>
              <a:t>To understand how transfers are affecting net inflow across locations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AutoNum type="arabicPeriod"/>
            </a:pPr>
            <a:r>
              <a:rPr lang="en-US" sz="2400" b="1" dirty="0">
                <a:solidFill>
                  <a:schemeClr val="dk2"/>
                </a:solidFill>
              </a:rPr>
              <a:t>To review how the variance is accounted by in inventory adjustments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AutoNum type="arabicPeriod"/>
            </a:pPr>
            <a:r>
              <a:rPr lang="en-US" sz="2400" b="1" dirty="0">
                <a:solidFill>
                  <a:schemeClr val="dk2"/>
                </a:solidFill>
              </a:rPr>
              <a:t>Used monthly in conjunction with set time frames</a:t>
            </a:r>
          </a:p>
          <a:p>
            <a:pPr marR="0" lvl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sz="2400" b="1" dirty="0">
              <a:solidFill>
                <a:schemeClr val="dk2"/>
              </a:solidFill>
            </a:endParaRPr>
          </a:p>
        </p:txBody>
      </p:sp>
      <p:sp>
        <p:nvSpPr>
          <p:cNvPr id="49" name="Google Shape;49;p2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4571999" y="609600"/>
            <a:ext cx="6858002" cy="76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Purpose of this report</a:t>
            </a:r>
            <a:endParaRPr sz="3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9;p5">
            <a:extLst>
              <a:ext uri="{FF2B5EF4-FFF2-40B4-BE49-F238E27FC236}">
                <a16:creationId xmlns:a16="http://schemas.microsoft.com/office/drawing/2014/main" id="{01F2E469-9B96-9444-BF19-396F81A36454}"/>
              </a:ext>
            </a:extLst>
          </p:cNvPr>
          <p:cNvSpPr/>
          <p:nvPr/>
        </p:nvSpPr>
        <p:spPr>
          <a:xfrm>
            <a:off x="740648" y="914237"/>
            <a:ext cx="2600430" cy="29823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3;p5">
            <a:extLst>
              <a:ext uri="{FF2B5EF4-FFF2-40B4-BE49-F238E27FC236}">
                <a16:creationId xmlns:a16="http://schemas.microsoft.com/office/drawing/2014/main" id="{E601A937-B520-B543-9972-3CA102B557AC}"/>
              </a:ext>
            </a:extLst>
          </p:cNvPr>
          <p:cNvSpPr txBox="1"/>
          <p:nvPr/>
        </p:nvSpPr>
        <p:spPr>
          <a:xfrm>
            <a:off x="379984" y="508454"/>
            <a:ext cx="31193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000" b="1" dirty="0">
                <a:solidFill>
                  <a:schemeClr val="accent1"/>
                </a:solidFill>
              </a:rPr>
              <a:t>header</a:t>
            </a:r>
            <a:endParaRPr sz="240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" name="Speech Bubble: Rectangle with Corners Rounded 8">
            <a:extLst>
              <a:ext uri="{FF2B5EF4-FFF2-40B4-BE49-F238E27FC236}">
                <a16:creationId xmlns:a16="http://schemas.microsoft.com/office/drawing/2014/main" id="{3849C5B4-AA7A-C146-B73B-1BB991B42FB3}"/>
              </a:ext>
            </a:extLst>
          </p:cNvPr>
          <p:cNvSpPr/>
          <p:nvPr/>
        </p:nvSpPr>
        <p:spPr>
          <a:xfrm>
            <a:off x="57221" y="2707335"/>
            <a:ext cx="1366853" cy="1289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Actual inventory value from POS </a:t>
            </a:r>
          </a:p>
        </p:txBody>
      </p:sp>
      <p:sp>
        <p:nvSpPr>
          <p:cNvPr id="22" name="Speech Bubble: Rectangle with Corners Rounded 9">
            <a:extLst>
              <a:ext uri="{FF2B5EF4-FFF2-40B4-BE49-F238E27FC236}">
                <a16:creationId xmlns:a16="http://schemas.microsoft.com/office/drawing/2014/main" id="{5F2320B2-97D5-D246-9810-48D848456BEB}"/>
              </a:ext>
            </a:extLst>
          </p:cNvPr>
          <p:cNvSpPr/>
          <p:nvPr/>
        </p:nvSpPr>
        <p:spPr>
          <a:xfrm>
            <a:off x="1475254" y="3777789"/>
            <a:ext cx="1349251" cy="541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Continuously calculated inventory 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FAB36B08-221E-5C46-BC3F-55BD8F88F347}"/>
              </a:ext>
            </a:extLst>
          </p:cNvPr>
          <p:cNvSpPr/>
          <p:nvPr/>
        </p:nvSpPr>
        <p:spPr>
          <a:xfrm>
            <a:off x="3344961" y="2980074"/>
            <a:ext cx="2188940" cy="56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Difference of Actual vs Perpetual as a dollar amount and %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Speech Bubble: Rectangle with Corners Rounded 11">
            <a:extLst>
              <a:ext uri="{FF2B5EF4-FFF2-40B4-BE49-F238E27FC236}">
                <a16:creationId xmlns:a16="http://schemas.microsoft.com/office/drawing/2014/main" id="{6FEE5265-D5D6-5B42-B6B2-F8E0AA934BFD}"/>
              </a:ext>
            </a:extLst>
          </p:cNvPr>
          <p:cNvSpPr/>
          <p:nvPr/>
        </p:nvSpPr>
        <p:spPr>
          <a:xfrm>
            <a:off x="6729833" y="2893058"/>
            <a:ext cx="1979270" cy="540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Inventory transfers in and out at retail</a:t>
            </a:r>
          </a:p>
        </p:txBody>
      </p:sp>
      <p:sp>
        <p:nvSpPr>
          <p:cNvPr id="25" name="Speech Bubble: Rectangle with Corners Rounded 12">
            <a:extLst>
              <a:ext uri="{FF2B5EF4-FFF2-40B4-BE49-F238E27FC236}">
                <a16:creationId xmlns:a16="http://schemas.microsoft.com/office/drawing/2014/main" id="{18031A91-A57D-B845-BC7E-8D6ADF712C47}"/>
              </a:ext>
            </a:extLst>
          </p:cNvPr>
          <p:cNvSpPr/>
          <p:nvPr/>
        </p:nvSpPr>
        <p:spPr>
          <a:xfrm>
            <a:off x="8992492" y="3694490"/>
            <a:ext cx="2057400" cy="541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Returned inventory back to vendors</a:t>
            </a:r>
          </a:p>
        </p:txBody>
      </p:sp>
      <p:sp>
        <p:nvSpPr>
          <p:cNvPr id="26" name="Speech Bubble: Rectangle with Corners Rounded 13">
            <a:extLst>
              <a:ext uri="{FF2B5EF4-FFF2-40B4-BE49-F238E27FC236}">
                <a16:creationId xmlns:a16="http://schemas.microsoft.com/office/drawing/2014/main" id="{D3F41986-1198-264D-B0AF-1C7C46BB3816}"/>
              </a:ext>
            </a:extLst>
          </p:cNvPr>
          <p:cNvSpPr/>
          <p:nvPr/>
        </p:nvSpPr>
        <p:spPr>
          <a:xfrm>
            <a:off x="10420543" y="2688568"/>
            <a:ext cx="1692190" cy="810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Adjustments within inventory</a:t>
            </a:r>
          </a:p>
        </p:txBody>
      </p:sp>
      <p:pic>
        <p:nvPicPr>
          <p:cNvPr id="33" name="Picture 32" descr="Table&#10;&#10;Description automatically generated">
            <a:extLst>
              <a:ext uri="{FF2B5EF4-FFF2-40B4-BE49-F238E27FC236}">
                <a16:creationId xmlns:a16="http://schemas.microsoft.com/office/drawing/2014/main" id="{5B9437C3-FABC-3D47-AA6F-B72FE2CCA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81" r="637" b="89044"/>
          <a:stretch/>
        </p:blipFill>
        <p:spPr>
          <a:xfrm>
            <a:off x="197762" y="2315022"/>
            <a:ext cx="11796475" cy="32960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8077162-8F55-814F-88DF-2460405E0C70}"/>
              </a:ext>
            </a:extLst>
          </p:cNvPr>
          <p:cNvSpPr/>
          <p:nvPr/>
        </p:nvSpPr>
        <p:spPr>
          <a:xfrm>
            <a:off x="189452" y="2628714"/>
            <a:ext cx="1103772" cy="167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B2BA12-F9B7-3E45-AB8B-1F68CD82E860}"/>
              </a:ext>
            </a:extLst>
          </p:cNvPr>
          <p:cNvSpPr/>
          <p:nvPr/>
        </p:nvSpPr>
        <p:spPr>
          <a:xfrm>
            <a:off x="1295303" y="2628714"/>
            <a:ext cx="1709154" cy="167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169B10-158D-3D48-8E0A-C44F9E42B6AD}"/>
              </a:ext>
            </a:extLst>
          </p:cNvPr>
          <p:cNvSpPr/>
          <p:nvPr/>
        </p:nvSpPr>
        <p:spPr>
          <a:xfrm>
            <a:off x="3004457" y="2628714"/>
            <a:ext cx="3031800" cy="167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EC85BF-8ECC-1B49-BEE3-E6BE32A842FF}"/>
              </a:ext>
            </a:extLst>
          </p:cNvPr>
          <p:cNvSpPr/>
          <p:nvPr/>
        </p:nvSpPr>
        <p:spPr>
          <a:xfrm>
            <a:off x="6036257" y="2628714"/>
            <a:ext cx="3369000" cy="1672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ECA5780-8712-3546-A69F-34F39878908E}"/>
              </a:ext>
            </a:extLst>
          </p:cNvPr>
          <p:cNvSpPr/>
          <p:nvPr/>
        </p:nvSpPr>
        <p:spPr>
          <a:xfrm>
            <a:off x="9402687" y="2628714"/>
            <a:ext cx="1237011" cy="1672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10E048-3DCD-0548-8AA5-8DBCFCF57A63}"/>
              </a:ext>
            </a:extLst>
          </p:cNvPr>
          <p:cNvSpPr/>
          <p:nvPr/>
        </p:nvSpPr>
        <p:spPr>
          <a:xfrm>
            <a:off x="10639698" y="2628714"/>
            <a:ext cx="1332412" cy="1672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56546C-E77A-8446-AFD3-402259A11731}"/>
              </a:ext>
            </a:extLst>
          </p:cNvPr>
          <p:cNvCxnSpPr>
            <a:stCxn id="44" idx="2"/>
          </p:cNvCxnSpPr>
          <p:nvPr/>
        </p:nvCxnSpPr>
        <p:spPr>
          <a:xfrm>
            <a:off x="2149880" y="2795989"/>
            <a:ext cx="0" cy="117034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C8056AA-FCF5-D94B-961D-9364A15BBC47}"/>
              </a:ext>
            </a:extLst>
          </p:cNvPr>
          <p:cNvCxnSpPr>
            <a:cxnSpLocks/>
            <a:stCxn id="48" idx="2"/>
            <a:endCxn id="25" idx="0"/>
          </p:cNvCxnSpPr>
          <p:nvPr/>
        </p:nvCxnSpPr>
        <p:spPr>
          <a:xfrm flipH="1">
            <a:off x="10021192" y="2795989"/>
            <a:ext cx="1" cy="898501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>
            <a:off x="740647" y="914237"/>
            <a:ext cx="4322007" cy="29823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5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91" name="Google Shape;91;p5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5"/>
          <p:cNvSpPr txBox="1"/>
          <p:nvPr/>
        </p:nvSpPr>
        <p:spPr>
          <a:xfrm>
            <a:off x="379984" y="509636"/>
            <a:ext cx="51997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ea typeface="Arial Black"/>
              </a:rPr>
              <a:t>Organizing the data</a:t>
            </a:r>
            <a:endParaRPr sz="240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B88B0F5-3193-9A47-992D-C1ACFA5C3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059" y="496161"/>
            <a:ext cx="3267844" cy="5287965"/>
          </a:xfrm>
          <a:prstGeom prst="rect">
            <a:avLst/>
          </a:prstGeom>
        </p:spPr>
      </p:pic>
      <p:sp>
        <p:nvSpPr>
          <p:cNvPr id="16" name="Google Shape;48;p2">
            <a:extLst>
              <a:ext uri="{FF2B5EF4-FFF2-40B4-BE49-F238E27FC236}">
                <a16:creationId xmlns:a16="http://schemas.microsoft.com/office/drawing/2014/main" id="{1DC4E9F1-1B36-8B4D-BF79-9A3F1083EAB6}"/>
              </a:ext>
            </a:extLst>
          </p:cNvPr>
          <p:cNvSpPr txBox="1"/>
          <p:nvPr/>
        </p:nvSpPr>
        <p:spPr>
          <a:xfrm>
            <a:off x="379984" y="1808752"/>
            <a:ext cx="5355772" cy="4014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Similar to many of the other reports, you have the capability to choose how you want to see inventory movement.</a:t>
            </a:r>
          </a:p>
          <a:p>
            <a:pPr lvl="0"/>
            <a:endParaRPr lang="en-US" sz="2200" dirty="0">
              <a:solidFill>
                <a:schemeClr val="tx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 lvl="0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You can control the way it’s organized (hierarchy), the time frame you want to see, as well as isolating to specific locations, categories or classifications. 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84FBBF-F851-7A40-A3E3-FAAB50703CFF}"/>
              </a:ext>
            </a:extLst>
          </p:cNvPr>
          <p:cNvSpPr/>
          <p:nvPr/>
        </p:nvSpPr>
        <p:spPr>
          <a:xfrm>
            <a:off x="4680919" y="3594898"/>
            <a:ext cx="2135098" cy="371926"/>
          </a:xfrm>
          <a:prstGeom prst="rect">
            <a:avLst/>
          </a:prstGeom>
          <a:noFill/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2938231-52C2-1B4B-A935-DFE8F31A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54" y="2197083"/>
            <a:ext cx="8067934" cy="3289317"/>
          </a:xfrm>
          <a:prstGeom prst="rect">
            <a:avLst/>
          </a:prstGeom>
        </p:spPr>
      </p:pic>
      <p:sp>
        <p:nvSpPr>
          <p:cNvPr id="13" name="Google Shape;48;p2">
            <a:extLst>
              <a:ext uri="{FF2B5EF4-FFF2-40B4-BE49-F238E27FC236}">
                <a16:creationId xmlns:a16="http://schemas.microsoft.com/office/drawing/2014/main" id="{B385532F-66B1-8C4B-BC5D-2E13568FA338}"/>
              </a:ext>
            </a:extLst>
          </p:cNvPr>
          <p:cNvSpPr txBox="1"/>
          <p:nvPr/>
        </p:nvSpPr>
        <p:spPr>
          <a:xfrm>
            <a:off x="8914593" y="2690967"/>
            <a:ext cx="2794187" cy="260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This section looks at the differences each month- these tell you how the POS is differing from the calculated values of inventory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If largely different, you will want to discuss with client. </a:t>
            </a:r>
          </a:p>
        </p:txBody>
      </p:sp>
      <p:sp>
        <p:nvSpPr>
          <p:cNvPr id="11" name="Google Shape;89;p5">
            <a:extLst>
              <a:ext uri="{FF2B5EF4-FFF2-40B4-BE49-F238E27FC236}">
                <a16:creationId xmlns:a16="http://schemas.microsoft.com/office/drawing/2014/main" id="{845A5DAD-979A-9940-A557-B8977178B71A}"/>
              </a:ext>
            </a:extLst>
          </p:cNvPr>
          <p:cNvSpPr/>
          <p:nvPr/>
        </p:nvSpPr>
        <p:spPr>
          <a:xfrm>
            <a:off x="520253" y="930342"/>
            <a:ext cx="5575747" cy="218317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0;p2">
            <a:extLst>
              <a:ext uri="{FF2B5EF4-FFF2-40B4-BE49-F238E27FC236}">
                <a16:creationId xmlns:a16="http://schemas.microsoft.com/office/drawing/2014/main" id="{86E0A648-DD60-8848-9B4D-654553FAA988}"/>
              </a:ext>
            </a:extLst>
          </p:cNvPr>
          <p:cNvSpPr txBox="1"/>
          <p:nvPr/>
        </p:nvSpPr>
        <p:spPr>
          <a:xfrm>
            <a:off x="274407" y="517428"/>
            <a:ext cx="6858002" cy="4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Understanding the numbers</a:t>
            </a:r>
            <a:endParaRPr sz="32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06166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9;p5">
            <a:extLst>
              <a:ext uri="{FF2B5EF4-FFF2-40B4-BE49-F238E27FC236}">
                <a16:creationId xmlns:a16="http://schemas.microsoft.com/office/drawing/2014/main" id="{DD01A136-7BB0-9947-8465-16CD713BC6E7}"/>
              </a:ext>
            </a:extLst>
          </p:cNvPr>
          <p:cNvSpPr/>
          <p:nvPr/>
        </p:nvSpPr>
        <p:spPr>
          <a:xfrm>
            <a:off x="520253" y="930342"/>
            <a:ext cx="5575747" cy="218317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0;p2">
            <a:extLst>
              <a:ext uri="{FF2B5EF4-FFF2-40B4-BE49-F238E27FC236}">
                <a16:creationId xmlns:a16="http://schemas.microsoft.com/office/drawing/2014/main" id="{A4ECED4B-BDE8-1A4C-9617-40AE543BC9E5}"/>
              </a:ext>
            </a:extLst>
          </p:cNvPr>
          <p:cNvSpPr txBox="1"/>
          <p:nvPr/>
        </p:nvSpPr>
        <p:spPr>
          <a:xfrm>
            <a:off x="274407" y="517428"/>
            <a:ext cx="6858002" cy="4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Understanding the numbers</a:t>
            </a:r>
            <a:endParaRPr sz="32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99DF013-31DB-D14C-9630-5C93B9055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468" y="1092096"/>
            <a:ext cx="4209330" cy="4673808"/>
          </a:xfrm>
          <a:prstGeom prst="rect">
            <a:avLst/>
          </a:prstGeom>
        </p:spPr>
      </p:pic>
      <p:sp>
        <p:nvSpPr>
          <p:cNvPr id="11" name="Google Shape;48;p2">
            <a:extLst>
              <a:ext uri="{FF2B5EF4-FFF2-40B4-BE49-F238E27FC236}">
                <a16:creationId xmlns:a16="http://schemas.microsoft.com/office/drawing/2014/main" id="{BB204CD9-D8BA-B042-91E1-8D0B4C22C960}"/>
              </a:ext>
            </a:extLst>
          </p:cNvPr>
          <p:cNvSpPr txBox="1"/>
          <p:nvPr/>
        </p:nvSpPr>
        <p:spPr>
          <a:xfrm>
            <a:off x="379983" y="1726492"/>
            <a:ext cx="5575747" cy="34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the “Transfers In” match the “Transfers Out”. 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section is a great way to see what classes are being transferred to what stores. 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may help determine projected inventory adjustments or even discussions on what exactly sells better in which locations and how to plan assortment mixes better.</a:t>
            </a:r>
          </a:p>
        </p:txBody>
      </p:sp>
    </p:spTree>
    <p:extLst>
      <p:ext uri="{BB962C8B-B14F-4D97-AF65-F5344CB8AC3E}">
        <p14:creationId xmlns:p14="http://schemas.microsoft.com/office/powerpoint/2010/main" val="229586966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9;p5">
            <a:extLst>
              <a:ext uri="{FF2B5EF4-FFF2-40B4-BE49-F238E27FC236}">
                <a16:creationId xmlns:a16="http://schemas.microsoft.com/office/drawing/2014/main" id="{DD01A136-7BB0-9947-8465-16CD713BC6E7}"/>
              </a:ext>
            </a:extLst>
          </p:cNvPr>
          <p:cNvSpPr/>
          <p:nvPr/>
        </p:nvSpPr>
        <p:spPr>
          <a:xfrm>
            <a:off x="520253" y="930342"/>
            <a:ext cx="5575747" cy="218317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0;p2">
            <a:extLst>
              <a:ext uri="{FF2B5EF4-FFF2-40B4-BE49-F238E27FC236}">
                <a16:creationId xmlns:a16="http://schemas.microsoft.com/office/drawing/2014/main" id="{A4ECED4B-BDE8-1A4C-9617-40AE543BC9E5}"/>
              </a:ext>
            </a:extLst>
          </p:cNvPr>
          <p:cNvSpPr txBox="1"/>
          <p:nvPr/>
        </p:nvSpPr>
        <p:spPr>
          <a:xfrm>
            <a:off x="274407" y="517428"/>
            <a:ext cx="6858002" cy="4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Understanding the numbers</a:t>
            </a:r>
            <a:endParaRPr sz="32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8;p2">
            <a:extLst>
              <a:ext uri="{FF2B5EF4-FFF2-40B4-BE49-F238E27FC236}">
                <a16:creationId xmlns:a16="http://schemas.microsoft.com/office/drawing/2014/main" id="{BB204CD9-D8BA-B042-91E1-8D0B4C22C960}"/>
              </a:ext>
            </a:extLst>
          </p:cNvPr>
          <p:cNvSpPr txBox="1"/>
          <p:nvPr/>
        </p:nvSpPr>
        <p:spPr>
          <a:xfrm>
            <a:off x="379984" y="1726492"/>
            <a:ext cx="5440954" cy="34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RTVs- return to vendor by retail</a:t>
            </a:r>
          </a:p>
          <a:p>
            <a:pPr marL="0" indent="0">
              <a:buNone/>
            </a:pPr>
            <a:endParaRPr lang="en-US" sz="2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Inventory Adjustments look at any changes in inventory not pertaining to one of the other sections or a transaction. Keep in mind this is any sort of movement that isn’t tied to a sales transaction. Could be donations, owner or employee clothing allowance, damaged goods,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US" sz="2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25FC53E5-AEDA-EE4E-959E-EEFA32D92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721" y="937335"/>
            <a:ext cx="2975004" cy="46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5527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149087" y="250813"/>
            <a:ext cx="1151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Inventory Variance</a:t>
            </a:r>
            <a:endParaRPr/>
          </a:p>
        </p:txBody>
      </p:sp>
      <p:sp>
        <p:nvSpPr>
          <p:cNvPr id="196" name="Google Shape;196;p5"/>
          <p:cNvSpPr txBox="1"/>
          <p:nvPr/>
        </p:nvSpPr>
        <p:spPr>
          <a:xfrm>
            <a:off x="536713" y="6315567"/>
            <a:ext cx="1018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 txBox="1">
            <a:spLocks noGrp="1"/>
          </p:cNvSpPr>
          <p:nvPr>
            <p:ph type="body" idx="1"/>
          </p:nvPr>
        </p:nvSpPr>
        <p:spPr>
          <a:xfrm>
            <a:off x="338759" y="4840357"/>
            <a:ext cx="9901717" cy="133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It is a good practice to always review the Inventory Variance Report </a:t>
            </a:r>
            <a:r>
              <a:rPr lang="en-US" sz="1600" b="1">
                <a:solidFill>
                  <a:schemeClr val="dk1"/>
                </a:solidFill>
              </a:rPr>
              <a:t>before</a:t>
            </a:r>
            <a:r>
              <a:rPr lang="en-US" sz="1600">
                <a:solidFill>
                  <a:schemeClr val="dk1"/>
                </a:solidFill>
              </a:rPr>
              <a:t> you work plans.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This is where you will see if something is wrong with the data due to shuttle problems, receiving errors, etc.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chemeClr val="dk1"/>
                </a:solidFill>
              </a:rPr>
              <a:t>This allows the problem to be fixed and new plans generated prior to meeting with the retailer.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pic>
        <p:nvPicPr>
          <p:cNvPr id="198" name="Google Shape;198;p5" descr="A screenshot of a comput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759" y="1035748"/>
            <a:ext cx="9901717" cy="35964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9" name="Google Shape;199;p5"/>
          <p:cNvSpPr/>
          <p:nvPr/>
        </p:nvSpPr>
        <p:spPr>
          <a:xfrm>
            <a:off x="7069871" y="3143711"/>
            <a:ext cx="1933574" cy="1352549"/>
          </a:xfrm>
          <a:prstGeom prst="wedgeRoundRectCallout">
            <a:avLst>
              <a:gd name="adj1" fmla="val -125143"/>
              <a:gd name="adj2" fmla="val -92031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this number was 50,000, we have bad data or a serious issue</a:t>
            </a:r>
            <a:endParaRPr/>
          </a:p>
        </p:txBody>
      </p:sp>
      <p:cxnSp>
        <p:nvCxnSpPr>
          <p:cNvPr id="200" name="Google Shape;200;p5"/>
          <p:cNvCxnSpPr/>
          <p:nvPr/>
        </p:nvCxnSpPr>
        <p:spPr>
          <a:xfrm>
            <a:off x="196825" y="880550"/>
            <a:ext cx="45687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nagement One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674888"/>
      </a:accent1>
      <a:accent2>
        <a:srgbClr val="F37120"/>
      </a:accent2>
      <a:accent3>
        <a:srgbClr val="CDC8D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60467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393</Words>
  <Application>Microsoft Macintosh PowerPoint</Application>
  <PresentationFormat>Widescreen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 Black</vt:lpstr>
      <vt:lpstr>Calibri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Inventory 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sonyabunggi@outlook.com</dc:creator>
  <cp:lastModifiedBy>Danielle Douglas</cp:lastModifiedBy>
  <cp:revision>34</cp:revision>
  <dcterms:created xsi:type="dcterms:W3CDTF">2018-01-15T11:57:38Z</dcterms:created>
  <dcterms:modified xsi:type="dcterms:W3CDTF">2022-09-21T22:36:45Z</dcterms:modified>
</cp:coreProperties>
</file>