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316" r:id="rId4"/>
    <p:sldId id="259" r:id="rId5"/>
    <p:sldId id="260" r:id="rId6"/>
    <p:sldId id="318" r:id="rId7"/>
    <p:sldId id="319" r:id="rId8"/>
    <p:sldId id="281" r:id="rId9"/>
  </p:sldIdLst>
  <p:sldSz cx="12192000" cy="6858000"/>
  <p:notesSz cx="6858000" cy="9144000"/>
  <p:embeddedFontLst>
    <p:embeddedFont>
      <p:font typeface="Arial Black" panose="020B06040202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jMx4fy+ltBi0cBgvUKIP6GPgvO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87891"/>
  </p:normalViewPr>
  <p:slideViewPr>
    <p:cSldViewPr snapToGrid="0">
      <p:cViewPr varScale="1">
        <p:scale>
          <a:sx n="112" d="100"/>
          <a:sy n="112" d="100"/>
        </p:scale>
        <p:origin x="8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7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17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DE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26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f0ee6684d_4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ff0ee6684d_4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>
            <a:spLocks noGrp="1"/>
          </p:cNvSpPr>
          <p:nvPr>
            <p:ph type="pic" idx="2"/>
          </p:nvPr>
        </p:nvSpPr>
        <p:spPr>
          <a:xfrm>
            <a:off x="1031966" y="2122714"/>
            <a:ext cx="2612572" cy="2612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8"/>
          <p:cNvSpPr>
            <a:spLocks noGrp="1"/>
          </p:cNvSpPr>
          <p:nvPr>
            <p:ph type="pic" idx="2"/>
          </p:nvPr>
        </p:nvSpPr>
        <p:spPr>
          <a:xfrm>
            <a:off x="0" y="0"/>
            <a:ext cx="404948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58"/>
          <p:cNvSpPr>
            <a:spLocks noGrp="1"/>
          </p:cNvSpPr>
          <p:nvPr>
            <p:ph type="pic" idx="3"/>
          </p:nvPr>
        </p:nvSpPr>
        <p:spPr>
          <a:xfrm>
            <a:off x="10100930" y="0"/>
            <a:ext cx="2091070" cy="5725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9"/>
          <p:cNvSpPr>
            <a:spLocks noGrp="1"/>
          </p:cNvSpPr>
          <p:nvPr>
            <p:ph type="pic" idx="2"/>
          </p:nvPr>
        </p:nvSpPr>
        <p:spPr>
          <a:xfrm>
            <a:off x="6224954" y="1239715"/>
            <a:ext cx="5967046" cy="43785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0"/>
          <p:cNvSpPr>
            <a:spLocks noGrp="1"/>
          </p:cNvSpPr>
          <p:nvPr>
            <p:ph type="pic" idx="2"/>
          </p:nvPr>
        </p:nvSpPr>
        <p:spPr>
          <a:xfrm>
            <a:off x="8142514" y="0"/>
            <a:ext cx="404948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0"/>
          <p:cNvSpPr>
            <a:spLocks noGrp="1"/>
          </p:cNvSpPr>
          <p:nvPr>
            <p:ph type="pic" idx="3"/>
          </p:nvPr>
        </p:nvSpPr>
        <p:spPr>
          <a:xfrm>
            <a:off x="0" y="0"/>
            <a:ext cx="2091070" cy="5725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593772" y="1449977"/>
            <a:ext cx="3004457" cy="44805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ayout" type="obj">
  <p:cSld name="Content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title"/>
          </p:nvPr>
        </p:nvSpPr>
        <p:spPr>
          <a:xfrm>
            <a:off x="249306" y="380022"/>
            <a:ext cx="7039517" cy="602028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1"/>
          </p:nvPr>
        </p:nvSpPr>
        <p:spPr>
          <a:xfrm>
            <a:off x="249307" y="1380790"/>
            <a:ext cx="11719890" cy="479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43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29" name="Google Shape;29;p43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1">
                <a:alpha val="7098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" name="Google Shape;30;p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43"/>
          <p:cNvSpPr txBox="1"/>
          <p:nvPr/>
        </p:nvSpPr>
        <p:spPr>
          <a:xfrm>
            <a:off x="249306" y="6261197"/>
            <a:ext cx="505393" cy="3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1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861DDF-016B-7E4D-AD52-780CE07AE153}"/>
              </a:ext>
            </a:extLst>
          </p:cNvPr>
          <p:cNvSpPr/>
          <p:nvPr/>
        </p:nvSpPr>
        <p:spPr>
          <a:xfrm>
            <a:off x="4176658" y="541866"/>
            <a:ext cx="3838684" cy="3838684"/>
          </a:xfrm>
          <a:prstGeom prst="ellipse">
            <a:avLst/>
          </a:prstGeom>
          <a:solidFill>
            <a:schemeClr val="bg1">
              <a:alpha val="503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35;p1">
            <a:extLst>
              <a:ext uri="{FF2B5EF4-FFF2-40B4-BE49-F238E27FC236}">
                <a16:creationId xmlns:a16="http://schemas.microsoft.com/office/drawing/2014/main" id="{DAC0D53D-2EC8-E446-AF33-185A8A450A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5136" y="4623586"/>
            <a:ext cx="4925568" cy="12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CA618C-B920-5F4E-A847-9997E6F4B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369008"/>
            <a:ext cx="3175000" cy="2184400"/>
          </a:xfrm>
          <a:prstGeom prst="rect">
            <a:avLst/>
          </a:prstGeom>
        </p:spPr>
      </p:pic>
      <p:sp>
        <p:nvSpPr>
          <p:cNvPr id="34" name="Google Shape;34;p1"/>
          <p:cNvSpPr txBox="1"/>
          <p:nvPr/>
        </p:nvSpPr>
        <p:spPr>
          <a:xfrm>
            <a:off x="3657600" y="4922416"/>
            <a:ext cx="48285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report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43" name="Google Shape;43;p2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" name="Google Shape;4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Google Shape;45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0494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"/>
          <p:cNvSpPr/>
          <p:nvPr/>
        </p:nvSpPr>
        <p:spPr>
          <a:xfrm flipH="1">
            <a:off x="-2" y="0"/>
            <a:ext cx="4049485" cy="6858000"/>
          </a:xfrm>
          <a:prstGeom prst="rect">
            <a:avLst/>
          </a:prstGeom>
          <a:solidFill>
            <a:schemeClr val="dk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209862" y="609514"/>
            <a:ext cx="363326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EFD509"/>
                </a:solidFill>
              </a:rPr>
              <a:t>Progress Report</a:t>
            </a:r>
            <a:endParaRPr lang="en-US" sz="4400" b="1" i="0" u="none" strike="noStrike" cap="none" dirty="0">
              <a:solidFill>
                <a:srgbClr val="EFD5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4641796" y="1101223"/>
            <a:ext cx="6858002" cy="477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endParaRPr lang="en-US" sz="2400" b="1" dirty="0">
              <a:solidFill>
                <a:schemeClr val="dk2"/>
              </a:solidFill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Mid-month analysis of progress to the plan drives action that can help clients meet the plan.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Looks at month to date actuals vs forecast vs last year.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Also looks at totals: forecast vs trend vs last year. 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Used monthly throughout the month</a:t>
            </a:r>
          </a:p>
        </p:txBody>
      </p:sp>
      <p:sp>
        <p:nvSpPr>
          <p:cNvPr id="49" name="Google Shape;49;p2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4571999" y="609600"/>
            <a:ext cx="6858002" cy="76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Purpose of this report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0;p2">
            <a:extLst>
              <a:ext uri="{FF2B5EF4-FFF2-40B4-BE49-F238E27FC236}">
                <a16:creationId xmlns:a16="http://schemas.microsoft.com/office/drawing/2014/main" id="{A4ECED4B-BDE8-1A4C-9617-40AE543BC9E5}"/>
              </a:ext>
            </a:extLst>
          </p:cNvPr>
          <p:cNvSpPr txBox="1"/>
          <p:nvPr/>
        </p:nvSpPr>
        <p:spPr>
          <a:xfrm>
            <a:off x="2666999" y="609600"/>
            <a:ext cx="6858002" cy="110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1"/>
                </a:solidFill>
              </a:rPr>
              <a:t>Progress Report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(shown by category)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92B534-9609-9E4B-A9DE-6387C81CC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40" y="2416594"/>
            <a:ext cx="11075720" cy="20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89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9;p5">
            <a:extLst>
              <a:ext uri="{FF2B5EF4-FFF2-40B4-BE49-F238E27FC236}">
                <a16:creationId xmlns:a16="http://schemas.microsoft.com/office/drawing/2014/main" id="{01F2E469-9B96-9444-BF19-396F81A36454}"/>
              </a:ext>
            </a:extLst>
          </p:cNvPr>
          <p:cNvSpPr/>
          <p:nvPr/>
        </p:nvSpPr>
        <p:spPr>
          <a:xfrm>
            <a:off x="740648" y="914237"/>
            <a:ext cx="260043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3;p5">
            <a:extLst>
              <a:ext uri="{FF2B5EF4-FFF2-40B4-BE49-F238E27FC236}">
                <a16:creationId xmlns:a16="http://schemas.microsoft.com/office/drawing/2014/main" id="{E601A937-B520-B543-9972-3CA102B557AC}"/>
              </a:ext>
            </a:extLst>
          </p:cNvPr>
          <p:cNvSpPr txBox="1"/>
          <p:nvPr/>
        </p:nvSpPr>
        <p:spPr>
          <a:xfrm>
            <a:off x="379984" y="508454"/>
            <a:ext cx="3119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1" dirty="0">
                <a:solidFill>
                  <a:schemeClr val="accent1"/>
                </a:solidFill>
              </a:rPr>
              <a:t>header</a:t>
            </a:r>
            <a:endParaRPr sz="240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FAB36B08-221E-5C46-BC3F-55BD8F88F347}"/>
              </a:ext>
            </a:extLst>
          </p:cNvPr>
          <p:cNvSpPr/>
          <p:nvPr/>
        </p:nvSpPr>
        <p:spPr>
          <a:xfrm>
            <a:off x="690804" y="3198762"/>
            <a:ext cx="2164914" cy="12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Looks at the forecasted sales month to date vs the actual sales month to date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Speech Bubble: Rectangle with Corners Rounded 11">
            <a:extLst>
              <a:ext uri="{FF2B5EF4-FFF2-40B4-BE49-F238E27FC236}">
                <a16:creationId xmlns:a16="http://schemas.microsoft.com/office/drawing/2014/main" id="{6FEE5265-D5D6-5B42-B6B2-F8E0AA934BFD}"/>
              </a:ext>
            </a:extLst>
          </p:cNvPr>
          <p:cNvSpPr/>
          <p:nvPr/>
        </p:nvSpPr>
        <p:spPr>
          <a:xfrm>
            <a:off x="6334721" y="3198762"/>
            <a:ext cx="2412752" cy="1215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Looks at the month to date sales from last year as well as total month sales from last year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3E955F8A-EC42-6B47-8ABD-4C5795EFEB97}"/>
              </a:ext>
            </a:extLst>
          </p:cNvPr>
          <p:cNvSpPr/>
          <p:nvPr/>
        </p:nvSpPr>
        <p:spPr>
          <a:xfrm>
            <a:off x="3826679" y="3198762"/>
            <a:ext cx="2092750" cy="12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Looks at the total forecasted month sales vs the total month sales trend</a:t>
            </a:r>
          </a:p>
        </p:txBody>
      </p:sp>
      <p:sp>
        <p:nvSpPr>
          <p:cNvPr id="21" name="Speech Bubble: Rectangle with Corners Rounded 11">
            <a:extLst>
              <a:ext uri="{FF2B5EF4-FFF2-40B4-BE49-F238E27FC236}">
                <a16:creationId xmlns:a16="http://schemas.microsoft.com/office/drawing/2014/main" id="{99F4B502-7127-1F44-8FE3-E61420AFDDD4}"/>
              </a:ext>
            </a:extLst>
          </p:cNvPr>
          <p:cNvSpPr/>
          <p:nvPr/>
        </p:nvSpPr>
        <p:spPr>
          <a:xfrm>
            <a:off x="9111276" y="3198762"/>
            <a:ext cx="2567028" cy="1215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Looks at the actual sales month to date vs forecasted sales month to date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Looks at the actual sales month to date vs last year sales month to 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91415-4FA5-0C40-BFF4-F7D381AD9734}"/>
              </a:ext>
            </a:extLst>
          </p:cNvPr>
          <p:cNvGrpSpPr/>
          <p:nvPr/>
        </p:nvGrpSpPr>
        <p:grpSpPr>
          <a:xfrm>
            <a:off x="379984" y="2207229"/>
            <a:ext cx="11316846" cy="620811"/>
            <a:chOff x="201478" y="1387098"/>
            <a:chExt cx="6780508" cy="3719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06CE32-AA5D-B240-9CE1-F578C6618695}"/>
                </a:ext>
              </a:extLst>
            </p:cNvPr>
            <p:cNvSpPr/>
            <p:nvPr/>
          </p:nvSpPr>
          <p:spPr>
            <a:xfrm>
              <a:off x="201478" y="1387098"/>
              <a:ext cx="6780508" cy="37196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08675A6-7DA1-C24C-9510-BA4268DAE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013" t="1605" r="74612" b="91828"/>
            <a:stretch/>
          </p:blipFill>
          <p:spPr>
            <a:xfrm>
              <a:off x="244708" y="1495740"/>
              <a:ext cx="1041651" cy="169558"/>
            </a:xfrm>
            <a:prstGeom prst="rect">
              <a:avLst/>
            </a:prstGeom>
          </p:spPr>
        </p:pic>
        <p:pic>
          <p:nvPicPr>
            <p:cNvPr id="15" name="Picture 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434C87A-4956-A443-8263-F57F8BC22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052" t="1372" r="63967" b="92062"/>
            <a:stretch/>
          </p:blipFill>
          <p:spPr>
            <a:xfrm>
              <a:off x="1239864" y="1489685"/>
              <a:ext cx="844659" cy="169557"/>
            </a:xfrm>
            <a:prstGeom prst="rect">
              <a:avLst/>
            </a:prstGeom>
          </p:spPr>
        </p:pic>
        <p:pic>
          <p:nvPicPr>
            <p:cNvPr id="16" name="Picture 1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61909E4-719C-2E4E-B8F0-DA4AA0FE0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039" t="1137" r="53596" b="92296"/>
            <a:stretch/>
          </p:blipFill>
          <p:spPr>
            <a:xfrm>
              <a:off x="2038028" y="1483630"/>
              <a:ext cx="898902" cy="169558"/>
            </a:xfrm>
            <a:prstGeom prst="rect">
              <a:avLst/>
            </a:prstGeom>
          </p:spPr>
        </p:pic>
        <p:pic>
          <p:nvPicPr>
            <p:cNvPr id="17" name="Picture 1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FBA9962-5D1F-1349-8917-D84EC4BCF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000" t="1137" r="42458" b="91197"/>
            <a:stretch/>
          </p:blipFill>
          <p:spPr>
            <a:xfrm>
              <a:off x="2929180" y="1483629"/>
              <a:ext cx="782665" cy="197937"/>
            </a:xfrm>
            <a:prstGeom prst="rect">
              <a:avLst/>
            </a:prstGeom>
          </p:spPr>
        </p:pic>
        <p:pic>
          <p:nvPicPr>
            <p:cNvPr id="22" name="Picture 2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0CEBF6B-F7D4-1F42-99DC-8812B6FDE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876" t="903" r="31704" b="91197"/>
            <a:stretch/>
          </p:blipFill>
          <p:spPr>
            <a:xfrm>
              <a:off x="3711845" y="1477574"/>
              <a:ext cx="906650" cy="203992"/>
            </a:xfrm>
            <a:prstGeom prst="rect">
              <a:avLst/>
            </a:prstGeom>
          </p:spPr>
        </p:pic>
        <p:pic>
          <p:nvPicPr>
            <p:cNvPr id="25" name="Picture 2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7908DA2-41F0-F941-AA20-EA9B8FE74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496" t="904" r="20401" b="91197"/>
            <a:stretch/>
          </p:blipFill>
          <p:spPr>
            <a:xfrm>
              <a:off x="4610746" y="1477573"/>
              <a:ext cx="720671" cy="203993"/>
            </a:xfrm>
            <a:prstGeom prst="rect">
              <a:avLst/>
            </a:prstGeom>
          </p:spPr>
        </p:pic>
        <p:pic>
          <p:nvPicPr>
            <p:cNvPr id="26" name="Picture 2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F4EEE1C-AC1A-BE44-93D1-30C9BA4C8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110" t="1137" r="9922" b="91197"/>
            <a:stretch/>
          </p:blipFill>
          <p:spPr>
            <a:xfrm>
              <a:off x="5323670" y="1483629"/>
              <a:ext cx="984142" cy="197937"/>
            </a:xfrm>
            <a:prstGeom prst="rect">
              <a:avLst/>
            </a:prstGeom>
          </p:spPr>
        </p:pic>
        <p:pic>
          <p:nvPicPr>
            <p:cNvPr id="27" name="Picture 2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407F8E6-5147-7448-86AB-F74920B5F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773" t="902" b="91498"/>
            <a:stretch/>
          </p:blipFill>
          <p:spPr>
            <a:xfrm>
              <a:off x="6292312" y="1477573"/>
              <a:ext cx="455858" cy="19624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A94E9-697E-0542-ABF8-1B32C4A9D361}"/>
              </a:ext>
            </a:extLst>
          </p:cNvPr>
          <p:cNvSpPr/>
          <p:nvPr/>
        </p:nvSpPr>
        <p:spPr>
          <a:xfrm>
            <a:off x="379984" y="2835774"/>
            <a:ext cx="3065250" cy="173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0CBE05-318A-F949-9914-DD04FB095AFA}"/>
              </a:ext>
            </a:extLst>
          </p:cNvPr>
          <p:cNvSpPr/>
          <p:nvPr/>
        </p:nvSpPr>
        <p:spPr>
          <a:xfrm>
            <a:off x="3453598" y="2835774"/>
            <a:ext cx="2677522" cy="1735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1B5E98-C137-EE41-8E36-786B0A6F9176}"/>
              </a:ext>
            </a:extLst>
          </p:cNvPr>
          <p:cNvSpPr/>
          <p:nvPr/>
        </p:nvSpPr>
        <p:spPr>
          <a:xfrm>
            <a:off x="8941986" y="2835774"/>
            <a:ext cx="2754843" cy="1735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C1074F-DE96-6849-9C75-8CDF318D4E9A}"/>
              </a:ext>
            </a:extLst>
          </p:cNvPr>
          <p:cNvSpPr/>
          <p:nvPr/>
        </p:nvSpPr>
        <p:spPr>
          <a:xfrm>
            <a:off x="6130811" y="2835774"/>
            <a:ext cx="2811176" cy="1735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740647" y="914237"/>
            <a:ext cx="4322007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91" name="Google Shape;91;p5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5"/>
          <p:cNvSpPr txBox="1"/>
          <p:nvPr/>
        </p:nvSpPr>
        <p:spPr>
          <a:xfrm>
            <a:off x="379984" y="509636"/>
            <a:ext cx="51997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ea typeface="Arial Black"/>
              </a:rPr>
              <a:t>Organizing the data</a:t>
            </a:r>
            <a:endParaRPr sz="240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8;p2">
            <a:extLst>
              <a:ext uri="{FF2B5EF4-FFF2-40B4-BE49-F238E27FC236}">
                <a16:creationId xmlns:a16="http://schemas.microsoft.com/office/drawing/2014/main" id="{1DC4E9F1-1B36-8B4D-BF79-9A3F1083EAB6}"/>
              </a:ext>
            </a:extLst>
          </p:cNvPr>
          <p:cNvSpPr txBox="1"/>
          <p:nvPr/>
        </p:nvSpPr>
        <p:spPr>
          <a:xfrm>
            <a:off x="379984" y="1645207"/>
            <a:ext cx="5369839" cy="437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Similar to many of the other reports, you have the capability to choose how you want to view the data.</a:t>
            </a:r>
          </a:p>
          <a:p>
            <a:pPr lvl="0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You can control the way it’s organized (hierarchy) as well as retail vs cost.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You can modify the selling days based on days the store is open during a given period.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You can filter by specific locations, categories or classifications to isolate trends for individual buyers.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957EDE-C2F8-DE48-B9AF-51073F7EB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62" y="1566356"/>
            <a:ext cx="4465062" cy="37252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D4D5798-B075-FF4C-9956-DBF78B49010B}"/>
              </a:ext>
            </a:extLst>
          </p:cNvPr>
          <p:cNvSpPr/>
          <p:nvPr/>
        </p:nvSpPr>
        <p:spPr>
          <a:xfrm>
            <a:off x="365760" y="1792224"/>
            <a:ext cx="10094976" cy="316992"/>
          </a:xfrm>
          <a:custGeom>
            <a:avLst/>
            <a:gdLst>
              <a:gd name="connsiteX0" fmla="*/ 0 w 10094976"/>
              <a:gd name="connsiteY0" fmla="*/ 0 h 316992"/>
              <a:gd name="connsiteX1" fmla="*/ 24384 w 10094976"/>
              <a:gd name="connsiteY1" fmla="*/ 316992 h 316992"/>
              <a:gd name="connsiteX2" fmla="*/ 10094976 w 10094976"/>
              <a:gd name="connsiteY2" fmla="*/ 316992 h 316992"/>
              <a:gd name="connsiteX3" fmla="*/ 5608320 w 10094976"/>
              <a:gd name="connsiteY3" fmla="*/ 12192 h 316992"/>
              <a:gd name="connsiteX4" fmla="*/ 0 w 10094976"/>
              <a:gd name="connsiteY4" fmla="*/ 0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976" h="316992">
                <a:moveTo>
                  <a:pt x="0" y="0"/>
                </a:moveTo>
                <a:lnTo>
                  <a:pt x="24384" y="316992"/>
                </a:lnTo>
                <a:lnTo>
                  <a:pt x="10094976" y="316992"/>
                </a:lnTo>
                <a:lnTo>
                  <a:pt x="560832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04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55B8FB39-0E4D-B24B-B6D9-977AE12EF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1" b="89520"/>
          <a:stretch/>
        </p:blipFill>
        <p:spPr>
          <a:xfrm>
            <a:off x="379983" y="1481877"/>
            <a:ext cx="11508465" cy="270391"/>
          </a:xfrm>
          <a:prstGeom prst="rect">
            <a:avLst/>
          </a:prstGeom>
        </p:spPr>
      </p:pic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7EE14-DD2F-764F-9F4D-CB319B041A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72"/>
          <a:stretch/>
        </p:blipFill>
        <p:spPr>
          <a:xfrm>
            <a:off x="379982" y="2088030"/>
            <a:ext cx="10101065" cy="395249"/>
          </a:xfrm>
          <a:prstGeom prst="rect">
            <a:avLst/>
          </a:prstGeom>
        </p:spPr>
      </p:pic>
      <p:sp>
        <p:nvSpPr>
          <p:cNvPr id="12" name="Google Shape;89;p5">
            <a:extLst>
              <a:ext uri="{FF2B5EF4-FFF2-40B4-BE49-F238E27FC236}">
                <a16:creationId xmlns:a16="http://schemas.microsoft.com/office/drawing/2014/main" id="{3991122A-A102-424E-8B3B-B2B17D8BB7A2}"/>
              </a:ext>
            </a:extLst>
          </p:cNvPr>
          <p:cNvSpPr/>
          <p:nvPr/>
        </p:nvSpPr>
        <p:spPr>
          <a:xfrm>
            <a:off x="740646" y="914237"/>
            <a:ext cx="512064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3;p5">
            <a:extLst>
              <a:ext uri="{FF2B5EF4-FFF2-40B4-BE49-F238E27FC236}">
                <a16:creationId xmlns:a16="http://schemas.microsoft.com/office/drawing/2014/main" id="{6F8E2D3B-D13A-D04E-8ED4-865B6B7FE9BC}"/>
              </a:ext>
            </a:extLst>
          </p:cNvPr>
          <p:cNvSpPr txBox="1"/>
          <p:nvPr/>
        </p:nvSpPr>
        <p:spPr>
          <a:xfrm>
            <a:off x="379984" y="509636"/>
            <a:ext cx="61478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How to use the report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FC83E-B3BA-5E4A-9B5D-DC5872E365E1}"/>
              </a:ext>
            </a:extLst>
          </p:cNvPr>
          <p:cNvSpPr/>
          <p:nvPr/>
        </p:nvSpPr>
        <p:spPr>
          <a:xfrm>
            <a:off x="379982" y="1432875"/>
            <a:ext cx="5596611" cy="354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48;p2">
            <a:extLst>
              <a:ext uri="{FF2B5EF4-FFF2-40B4-BE49-F238E27FC236}">
                <a16:creationId xmlns:a16="http://schemas.microsoft.com/office/drawing/2014/main" id="{1F9C4A11-0203-8649-8261-40B4CFB2D1E8}"/>
              </a:ext>
            </a:extLst>
          </p:cNvPr>
          <p:cNvSpPr txBox="1"/>
          <p:nvPr/>
        </p:nvSpPr>
        <p:spPr>
          <a:xfrm>
            <a:off x="5632704" y="3135927"/>
            <a:ext cx="5827775" cy="24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information can be used multiple times throughout the month to help fuel marketing decisions, sales associate incentives reorders, or even promotions.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there a specific store, category or class that isn’t on trend based off of month to date actuals?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can we do if it’s underperforming?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can you keep it going to maximize revenue if a given grouping or location is overperforming?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3A3464-5A45-824B-8B54-C396AA299E46}"/>
              </a:ext>
            </a:extLst>
          </p:cNvPr>
          <p:cNvSpPr txBox="1"/>
          <p:nvPr/>
        </p:nvSpPr>
        <p:spPr>
          <a:xfrm>
            <a:off x="939736" y="3135927"/>
            <a:ext cx="4419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client actually performing to plan, month to date?</a:t>
            </a:r>
          </a:p>
        </p:txBody>
      </p:sp>
    </p:spTree>
    <p:extLst>
      <p:ext uri="{BB962C8B-B14F-4D97-AF65-F5344CB8AC3E}">
        <p14:creationId xmlns:p14="http://schemas.microsoft.com/office/powerpoint/2010/main" val="146706166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F6B0853-924F-724C-BD21-E8BD43AB0013}"/>
              </a:ext>
            </a:extLst>
          </p:cNvPr>
          <p:cNvSpPr/>
          <p:nvPr/>
        </p:nvSpPr>
        <p:spPr>
          <a:xfrm>
            <a:off x="2304288" y="1804416"/>
            <a:ext cx="9595104" cy="292608"/>
          </a:xfrm>
          <a:custGeom>
            <a:avLst/>
            <a:gdLst>
              <a:gd name="connsiteX0" fmla="*/ 0 w 9595104"/>
              <a:gd name="connsiteY0" fmla="*/ 280416 h 292608"/>
              <a:gd name="connsiteX1" fmla="*/ 4096512 w 9595104"/>
              <a:gd name="connsiteY1" fmla="*/ 0 h 292608"/>
              <a:gd name="connsiteX2" fmla="*/ 9595104 w 9595104"/>
              <a:gd name="connsiteY2" fmla="*/ 0 h 292608"/>
              <a:gd name="connsiteX3" fmla="*/ 9582912 w 9595104"/>
              <a:gd name="connsiteY3" fmla="*/ 292608 h 292608"/>
              <a:gd name="connsiteX4" fmla="*/ 0 w 9595104"/>
              <a:gd name="connsiteY4" fmla="*/ 280416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104" h="292608">
                <a:moveTo>
                  <a:pt x="0" y="280416"/>
                </a:moveTo>
                <a:lnTo>
                  <a:pt x="4096512" y="0"/>
                </a:lnTo>
                <a:lnTo>
                  <a:pt x="9595104" y="0"/>
                </a:lnTo>
                <a:lnTo>
                  <a:pt x="9582912" y="292608"/>
                </a:lnTo>
                <a:lnTo>
                  <a:pt x="0" y="2804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04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F922E1-DB8B-474C-ACAF-551A7D1D1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935" y="2078631"/>
            <a:ext cx="9586513" cy="360904"/>
          </a:xfrm>
          <a:prstGeom prst="rect">
            <a:avLst/>
          </a:prstGeom>
        </p:spPr>
      </p:pic>
      <p:sp>
        <p:nvSpPr>
          <p:cNvPr id="10" name="Google Shape;48;p2">
            <a:extLst>
              <a:ext uri="{FF2B5EF4-FFF2-40B4-BE49-F238E27FC236}">
                <a16:creationId xmlns:a16="http://schemas.microsoft.com/office/drawing/2014/main" id="{AFBDD825-50F0-BC42-9764-ADCF445252FE}"/>
              </a:ext>
            </a:extLst>
          </p:cNvPr>
          <p:cNvSpPr txBox="1"/>
          <p:nvPr/>
        </p:nvSpPr>
        <p:spPr>
          <a:xfrm>
            <a:off x="5632704" y="3325199"/>
            <a:ext cx="5827775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relevance of this comparison varies. 2020 data, for instance, does not make for good comparisons due to store closures.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% difference values make comparisons easy.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8CA98-C324-FF46-B984-7800FA590AFE}"/>
              </a:ext>
            </a:extLst>
          </p:cNvPr>
          <p:cNvSpPr txBox="1"/>
          <p:nvPr/>
        </p:nvSpPr>
        <p:spPr>
          <a:xfrm>
            <a:off x="939736" y="3325199"/>
            <a:ext cx="4419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month to date actuals in comparison to same month last year.</a:t>
            </a:r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BFFCD789-E2B8-9247-9362-748D3EB134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51" b="89520"/>
          <a:stretch/>
        </p:blipFill>
        <p:spPr>
          <a:xfrm>
            <a:off x="379983" y="1481877"/>
            <a:ext cx="11508465" cy="270391"/>
          </a:xfrm>
          <a:prstGeom prst="rect">
            <a:avLst/>
          </a:prstGeom>
        </p:spPr>
      </p:pic>
      <p:sp>
        <p:nvSpPr>
          <p:cNvPr id="20" name="Google Shape;89;p5">
            <a:extLst>
              <a:ext uri="{FF2B5EF4-FFF2-40B4-BE49-F238E27FC236}">
                <a16:creationId xmlns:a16="http://schemas.microsoft.com/office/drawing/2014/main" id="{73CAB60C-A5C6-7342-9BF8-FAD384616F44}"/>
              </a:ext>
            </a:extLst>
          </p:cNvPr>
          <p:cNvSpPr/>
          <p:nvPr/>
        </p:nvSpPr>
        <p:spPr>
          <a:xfrm>
            <a:off x="740646" y="914237"/>
            <a:ext cx="512064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3;p5">
            <a:extLst>
              <a:ext uri="{FF2B5EF4-FFF2-40B4-BE49-F238E27FC236}">
                <a16:creationId xmlns:a16="http://schemas.microsoft.com/office/drawing/2014/main" id="{3ADD6263-0C16-4F44-ABD0-AD7FDA84A1E7}"/>
              </a:ext>
            </a:extLst>
          </p:cNvPr>
          <p:cNvSpPr txBox="1"/>
          <p:nvPr/>
        </p:nvSpPr>
        <p:spPr>
          <a:xfrm>
            <a:off x="379984" y="509636"/>
            <a:ext cx="61478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How to use the report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06A4E0-A70D-C049-B6BA-2F8873120320}"/>
              </a:ext>
            </a:extLst>
          </p:cNvPr>
          <p:cNvSpPr/>
          <p:nvPr/>
        </p:nvSpPr>
        <p:spPr>
          <a:xfrm>
            <a:off x="6412992" y="1432875"/>
            <a:ext cx="5494696" cy="354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179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f0ee6684d_4_27"/>
          <p:cNvSpPr txBox="1">
            <a:spLocks noGrp="1"/>
          </p:cNvSpPr>
          <p:nvPr>
            <p:ph type="title"/>
          </p:nvPr>
        </p:nvSpPr>
        <p:spPr>
          <a:xfrm>
            <a:off x="149087" y="250813"/>
            <a:ext cx="1151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/>
              <a:t>Progress Report</a:t>
            </a:r>
            <a:r>
              <a:rPr lang="en-US" sz="4000"/>
              <a:t>: </a:t>
            </a:r>
            <a:r>
              <a:rPr lang="en-US" sz="2800"/>
              <a:t>Daily Report Card for Retailers</a:t>
            </a:r>
            <a:r>
              <a:rPr lang="en-US" sz="3000"/>
              <a:t> 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387" name="Google Shape;387;gff0ee6684d_4_27"/>
          <p:cNvSpPr txBox="1">
            <a:spLocks noGrp="1"/>
          </p:cNvSpPr>
          <p:nvPr>
            <p:ph type="body" idx="1"/>
          </p:nvPr>
        </p:nvSpPr>
        <p:spPr>
          <a:xfrm>
            <a:off x="352225" y="3844075"/>
            <a:ext cx="109293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The Progress Report is a great report for a retailer to view daily to see how the business, location and classes are performing relative to Plan.</a:t>
            </a:r>
            <a:br>
              <a:rPr lang="en-US" sz="1700"/>
            </a:br>
            <a:endParaRPr sz="1300"/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/>
              <a:t>This sample highlights the MTD performance for Serveware. The MTD forecast based on Plan is </a:t>
            </a:r>
            <a:r>
              <a:rPr lang="en-US" sz="1700" b="1">
                <a:solidFill>
                  <a:srgbClr val="FF66FF"/>
                </a:solidFill>
              </a:rPr>
              <a:t>1,481</a:t>
            </a:r>
            <a:r>
              <a:rPr lang="en-US" sz="1700" b="1"/>
              <a:t>,</a:t>
            </a:r>
            <a:r>
              <a:rPr lang="en-US" sz="1700"/>
              <a:t> the actual as of 67.74% of the month completed is </a:t>
            </a:r>
            <a:r>
              <a:rPr lang="en-US" sz="1700" b="1">
                <a:solidFill>
                  <a:srgbClr val="00B050"/>
                </a:solidFill>
              </a:rPr>
              <a:t>1,701</a:t>
            </a:r>
            <a:r>
              <a:rPr lang="en-US" sz="1700"/>
              <a:t>, the Forecast or Plan for the entire month is </a:t>
            </a:r>
            <a:r>
              <a:rPr lang="en-US" sz="1700" b="1">
                <a:solidFill>
                  <a:srgbClr val="00B0F0"/>
                </a:solidFill>
              </a:rPr>
              <a:t>2,186</a:t>
            </a:r>
            <a:r>
              <a:rPr lang="en-US" sz="1700"/>
              <a:t>, the Trend for the entire month’s sales is </a:t>
            </a:r>
            <a:r>
              <a:rPr lang="en-US" sz="1700" b="1">
                <a:solidFill>
                  <a:srgbClr val="FFD966"/>
                </a:solidFill>
              </a:rPr>
              <a:t>2,511</a:t>
            </a:r>
            <a:r>
              <a:rPr lang="en-US" sz="1700" b="1"/>
              <a:t> </a:t>
            </a:r>
            <a:r>
              <a:rPr lang="en-US" sz="1700"/>
              <a:t>based on MTD sales, the actual sales on this month one year ago were </a:t>
            </a:r>
            <a:r>
              <a:rPr lang="en-US" sz="1700" b="1">
                <a:solidFill>
                  <a:srgbClr val="FF0000"/>
                </a:solidFill>
              </a:rPr>
              <a:t>1,073</a:t>
            </a:r>
            <a:r>
              <a:rPr lang="en-US" sz="1700"/>
              <a:t>, total sales for this month one year ago were </a:t>
            </a:r>
            <a:r>
              <a:rPr lang="en-US" sz="1700" b="1">
                <a:solidFill>
                  <a:srgbClr val="FF6600"/>
                </a:solidFill>
              </a:rPr>
              <a:t>1,584</a:t>
            </a:r>
            <a:r>
              <a:rPr lang="en-US" sz="1700" b="1"/>
              <a:t>,</a:t>
            </a:r>
            <a:r>
              <a:rPr lang="en-US" sz="1700"/>
              <a:t> this Sales this month is </a:t>
            </a:r>
            <a:r>
              <a:rPr lang="en-US" sz="1700" b="1">
                <a:solidFill>
                  <a:srgbClr val="0070C0"/>
                </a:solidFill>
              </a:rPr>
              <a:t>14.87%</a:t>
            </a:r>
            <a:r>
              <a:rPr lang="en-US" sz="1700"/>
              <a:t> above the Forecast and </a:t>
            </a:r>
            <a:r>
              <a:rPr lang="en-US" sz="1700" b="1">
                <a:solidFill>
                  <a:srgbClr val="FF9966"/>
                </a:solidFill>
              </a:rPr>
              <a:t>58.52%</a:t>
            </a:r>
            <a:r>
              <a:rPr lang="en-US" sz="1700"/>
              <a:t> higher than last year.</a:t>
            </a:r>
            <a:endParaRPr sz="2300"/>
          </a:p>
        </p:txBody>
      </p:sp>
      <p:cxnSp>
        <p:nvCxnSpPr>
          <p:cNvPr id="388" name="Google Shape;388;gff0ee6684d_4_27"/>
          <p:cNvCxnSpPr/>
          <p:nvPr/>
        </p:nvCxnSpPr>
        <p:spPr>
          <a:xfrm>
            <a:off x="103600" y="845800"/>
            <a:ext cx="9582600" cy="348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9" name="Google Shape;389;gff0ee6684d_4_27" descr="A screenshot of a compu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139" y="1051151"/>
            <a:ext cx="10603200" cy="2639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nagement One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674888"/>
      </a:accent1>
      <a:accent2>
        <a:srgbClr val="F37120"/>
      </a:accent2>
      <a:accent3>
        <a:srgbClr val="CDC8D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0467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503</Words>
  <Application>Microsoft Macintosh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Black</vt:lpstr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Report: Daily Report Card for Retailers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sonyabunggi@outlook.com</dc:creator>
  <cp:lastModifiedBy>Danielle Douglas</cp:lastModifiedBy>
  <cp:revision>51</cp:revision>
  <dcterms:created xsi:type="dcterms:W3CDTF">2018-01-15T11:57:38Z</dcterms:created>
  <dcterms:modified xsi:type="dcterms:W3CDTF">2022-09-21T22:34:08Z</dcterms:modified>
</cp:coreProperties>
</file>